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sldIdLst>
    <p:sldId id="256" r:id="rId2"/>
    <p:sldId id="657" r:id="rId3"/>
    <p:sldId id="690" r:id="rId4"/>
    <p:sldId id="270" r:id="rId5"/>
    <p:sldId id="695" r:id="rId6"/>
    <p:sldId id="705" r:id="rId7"/>
    <p:sldId id="707" r:id="rId8"/>
    <p:sldId id="696" r:id="rId9"/>
    <p:sldId id="697" r:id="rId10"/>
    <p:sldId id="703" r:id="rId11"/>
    <p:sldId id="683" r:id="rId12"/>
    <p:sldId id="686" r:id="rId13"/>
    <p:sldId id="685" r:id="rId14"/>
    <p:sldId id="282" r:id="rId15"/>
  </p:sldIdLst>
  <p:sldSz cx="12192000" cy="6858000"/>
  <p:notesSz cx="7315200" cy="9601200"/>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666" autoAdjust="0"/>
    <p:restoredTop sz="96374" autoAdjust="0"/>
  </p:normalViewPr>
  <p:slideViewPr>
    <p:cSldViewPr snapToGrid="0">
      <p:cViewPr>
        <p:scale>
          <a:sx n="86" d="100"/>
          <a:sy n="86" d="100"/>
        </p:scale>
        <p:origin x="730" y="-5"/>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8.jpg>
</file>

<file path=ppt/media/image2.png>
</file>

<file path=ppt/media/image3.jp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3169920" cy="481727"/>
          </a:xfrm>
          <a:prstGeom prst="rect">
            <a:avLst/>
          </a:prstGeom>
        </p:spPr>
        <p:txBody>
          <a:bodyPr vert="horz" lIns="96653" tIns="48327" rIns="96653" bIns="48327" rtlCol="0"/>
          <a:lstStyle>
            <a:lvl1pPr algn="l">
              <a:defRPr sz="1200"/>
            </a:lvl1pPr>
          </a:lstStyle>
          <a:p>
            <a:endParaRPr lang="es-CL"/>
          </a:p>
        </p:txBody>
      </p:sp>
      <p:sp>
        <p:nvSpPr>
          <p:cNvPr id="3" name="Marcador de fecha 2"/>
          <p:cNvSpPr>
            <a:spLocks noGrp="1"/>
          </p:cNvSpPr>
          <p:nvPr>
            <p:ph type="dt" idx="1"/>
          </p:nvPr>
        </p:nvSpPr>
        <p:spPr>
          <a:xfrm>
            <a:off x="4143587" y="0"/>
            <a:ext cx="3169920" cy="481727"/>
          </a:xfrm>
          <a:prstGeom prst="rect">
            <a:avLst/>
          </a:prstGeom>
        </p:spPr>
        <p:txBody>
          <a:bodyPr vert="horz" lIns="96653" tIns="48327" rIns="96653" bIns="48327" rtlCol="0"/>
          <a:lstStyle>
            <a:lvl1pPr algn="r">
              <a:defRPr sz="1200"/>
            </a:lvl1pPr>
          </a:lstStyle>
          <a:p>
            <a:fld id="{63DE3EC5-59B3-4690-A752-640E731119FE}" type="datetimeFigureOut">
              <a:rPr lang="es-CL" smtClean="0"/>
              <a:t>07-05-2021</a:t>
            </a:fld>
            <a:endParaRPr lang="es-CL"/>
          </a:p>
        </p:txBody>
      </p:sp>
      <p:sp>
        <p:nvSpPr>
          <p:cNvPr id="4" name="Marcador de imagen de diapositiva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53" tIns="48327" rIns="96653" bIns="48327" rtlCol="0" anchor="ctr"/>
          <a:lstStyle/>
          <a:p>
            <a:endParaRPr lang="es-CL"/>
          </a:p>
        </p:txBody>
      </p:sp>
      <p:sp>
        <p:nvSpPr>
          <p:cNvPr id="5" name="Marcador de notas 4"/>
          <p:cNvSpPr>
            <a:spLocks noGrp="1"/>
          </p:cNvSpPr>
          <p:nvPr>
            <p:ph type="body" sz="quarter" idx="3"/>
          </p:nvPr>
        </p:nvSpPr>
        <p:spPr>
          <a:xfrm>
            <a:off x="731520" y="4620577"/>
            <a:ext cx="5852160" cy="3780473"/>
          </a:xfrm>
          <a:prstGeom prst="rect">
            <a:avLst/>
          </a:prstGeom>
        </p:spPr>
        <p:txBody>
          <a:bodyPr vert="horz" lIns="96653" tIns="48327" rIns="96653" bIns="48327"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6" name="Marcador de pie de página 5"/>
          <p:cNvSpPr>
            <a:spLocks noGrp="1"/>
          </p:cNvSpPr>
          <p:nvPr>
            <p:ph type="ftr" sz="quarter" idx="4"/>
          </p:nvPr>
        </p:nvSpPr>
        <p:spPr>
          <a:xfrm>
            <a:off x="0" y="9119475"/>
            <a:ext cx="3169920" cy="481726"/>
          </a:xfrm>
          <a:prstGeom prst="rect">
            <a:avLst/>
          </a:prstGeom>
        </p:spPr>
        <p:txBody>
          <a:bodyPr vert="horz" lIns="96653" tIns="48327" rIns="96653" bIns="48327"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4143587" y="9119475"/>
            <a:ext cx="3169920" cy="481726"/>
          </a:xfrm>
          <a:prstGeom prst="rect">
            <a:avLst/>
          </a:prstGeom>
        </p:spPr>
        <p:txBody>
          <a:bodyPr vert="horz" lIns="96653" tIns="48327" rIns="96653" bIns="48327" rtlCol="0" anchor="b"/>
          <a:lstStyle>
            <a:lvl1pPr algn="r">
              <a:defRPr sz="1200"/>
            </a:lvl1pPr>
          </a:lstStyle>
          <a:p>
            <a:fld id="{B033907C-7513-4817-9D98-18005B7FD3EF}" type="slidenum">
              <a:rPr lang="es-CL" smtClean="0"/>
              <a:t>‹Nº›</a:t>
            </a:fld>
            <a:endParaRPr lang="es-CL"/>
          </a:p>
        </p:txBody>
      </p:sp>
    </p:spTree>
    <p:extLst>
      <p:ext uri="{BB962C8B-B14F-4D97-AF65-F5344CB8AC3E}">
        <p14:creationId xmlns:p14="http://schemas.microsoft.com/office/powerpoint/2010/main" val="20674155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pPr defTabSz="966529">
              <a:defRPr/>
            </a:pPr>
            <a:fld id="{9EF8EECB-FB29-4FE2-95CF-47E861E5DBDF}" type="slidenum">
              <a:rPr lang="es-CL">
                <a:solidFill>
                  <a:prstClr val="black"/>
                </a:solidFill>
                <a:latin typeface="Calibri"/>
              </a:rPr>
              <a:pPr defTabSz="966529">
                <a:defRPr/>
              </a:pPr>
              <a:t>2</a:t>
            </a:fld>
            <a:endParaRPr lang="es-CL">
              <a:solidFill>
                <a:prstClr val="black"/>
              </a:solidFill>
              <a:latin typeface="Calibri"/>
            </a:endParaRPr>
          </a:p>
        </p:txBody>
      </p:sp>
    </p:spTree>
    <p:extLst>
      <p:ext uri="{BB962C8B-B14F-4D97-AF65-F5344CB8AC3E}">
        <p14:creationId xmlns:p14="http://schemas.microsoft.com/office/powerpoint/2010/main" val="41164964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CL" dirty="0"/>
          </a:p>
        </p:txBody>
      </p:sp>
      <p:sp>
        <p:nvSpPr>
          <p:cNvPr id="4" name="Marcador de número de diapositiva 3"/>
          <p:cNvSpPr>
            <a:spLocks noGrp="1"/>
          </p:cNvSpPr>
          <p:nvPr>
            <p:ph type="sldNum" sz="quarter" idx="5"/>
          </p:nvPr>
        </p:nvSpPr>
        <p:spPr/>
        <p:txBody>
          <a:bodyPr/>
          <a:lstStyle/>
          <a:p>
            <a:fld id="{CE7CC55D-3370-40D4-8D95-71575D82D218}" type="slidenum">
              <a:rPr lang="es-CL" smtClean="0"/>
              <a:t>4</a:t>
            </a:fld>
            <a:endParaRPr lang="es-CL"/>
          </a:p>
        </p:txBody>
      </p:sp>
    </p:spTree>
    <p:extLst>
      <p:ext uri="{BB962C8B-B14F-4D97-AF65-F5344CB8AC3E}">
        <p14:creationId xmlns:p14="http://schemas.microsoft.com/office/powerpoint/2010/main" val="299054338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Marcador de imagen de diapositiva 1">
            <a:extLst>
              <a:ext uri="{FF2B5EF4-FFF2-40B4-BE49-F238E27FC236}">
                <a16:creationId xmlns:a16="http://schemas.microsoft.com/office/drawing/2014/main" id="{9DECAC9C-6ED2-47E4-BF1E-20137028E28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Marcador de notas 2">
            <a:extLst>
              <a:ext uri="{FF2B5EF4-FFF2-40B4-BE49-F238E27FC236}">
                <a16:creationId xmlns:a16="http://schemas.microsoft.com/office/drawing/2014/main" id="{E5AC5F82-6C32-41BE-9123-65276160C43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966529">
              <a:defRPr/>
            </a:pPr>
            <a:r>
              <a:rPr lang="es-CL" dirty="0">
                <a:latin typeface="Arial Narrow" panose="020B0606020202030204" pitchFamily="34" charset="0"/>
              </a:rPr>
              <a:t>En mayo comenzó el programa.</a:t>
            </a:r>
          </a:p>
          <a:p>
            <a:pPr defTabSz="966529">
              <a:defRPr/>
            </a:pPr>
            <a:endParaRPr lang="es-CL" dirty="0">
              <a:latin typeface="Arial Narrow" panose="020B0606020202030204" pitchFamily="34" charset="0"/>
            </a:endParaRPr>
          </a:p>
          <a:p>
            <a:pPr defTabSz="966529">
              <a:defRPr/>
            </a:pPr>
            <a:r>
              <a:rPr lang="es-CL" dirty="0">
                <a:latin typeface="Arial Narrow" panose="020B0606020202030204" pitchFamily="34" charset="0"/>
              </a:rPr>
              <a:t>Mencionar que los resultados son para la pesquería. </a:t>
            </a:r>
          </a:p>
          <a:p>
            <a:pPr defTabSz="966529">
              <a:defRPr/>
            </a:pPr>
            <a:r>
              <a:rPr lang="es-CL" dirty="0">
                <a:latin typeface="Arial Narrow" panose="020B0606020202030204" pitchFamily="34" charset="0"/>
              </a:rPr>
              <a:t>IF 2019: cobertura con observadores entre el 1,1% (56/4315; </a:t>
            </a:r>
            <a:r>
              <a:rPr lang="es-CL" dirty="0" err="1">
                <a:latin typeface="Arial Narrow" panose="020B0606020202030204" pitchFamily="34" charset="0"/>
              </a:rPr>
              <a:t>Biobio</a:t>
            </a:r>
            <a:r>
              <a:rPr lang="es-CL" dirty="0">
                <a:latin typeface="Arial Narrow" panose="020B0606020202030204" pitchFamily="34" charset="0"/>
              </a:rPr>
              <a:t>) y 5,4% (40/741; Los Ríos).</a:t>
            </a:r>
          </a:p>
          <a:p>
            <a:pPr defTabSz="966529">
              <a:defRPr/>
            </a:pPr>
            <a:endParaRPr lang="es-CL" dirty="0">
              <a:latin typeface="Arial Narrow" panose="020B0606020202030204" pitchFamily="34" charset="0"/>
            </a:endParaRPr>
          </a:p>
          <a:p>
            <a:pPr defTabSz="966529">
              <a:defRPr/>
            </a:pPr>
            <a:r>
              <a:rPr lang="es-CL" dirty="0">
                <a:latin typeface="Arial Narrow" panose="020B0606020202030204" pitchFamily="34" charset="0"/>
              </a:rPr>
              <a:t>*Mayor número de embarques en Coquimbo, pero mayor número de desembarques en Atacama.</a:t>
            </a:r>
          </a:p>
        </p:txBody>
      </p:sp>
      <p:sp>
        <p:nvSpPr>
          <p:cNvPr id="15364" name="Marcador de número de diapositiva 3">
            <a:extLst>
              <a:ext uri="{FF2B5EF4-FFF2-40B4-BE49-F238E27FC236}">
                <a16:creationId xmlns:a16="http://schemas.microsoft.com/office/drawing/2014/main" id="{76541DC5-1D49-4EC6-AAA7-51F1A732BFD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813904" indent="-312910">
              <a:defRPr>
                <a:solidFill>
                  <a:schemeClr val="tx1"/>
                </a:solidFill>
                <a:latin typeface="Calibri" panose="020F0502020204030204" pitchFamily="34" charset="0"/>
                <a:cs typeface="Arial" panose="020B0604020202020204" pitchFamily="34" charset="0"/>
              </a:defRPr>
            </a:lvl2pPr>
            <a:lvl3pPr marL="1253345" indent="-249643">
              <a:defRPr>
                <a:solidFill>
                  <a:schemeClr val="tx1"/>
                </a:solidFill>
                <a:latin typeface="Calibri" panose="020F0502020204030204" pitchFamily="34" charset="0"/>
                <a:cs typeface="Arial" panose="020B0604020202020204" pitchFamily="34" charset="0"/>
              </a:defRPr>
            </a:lvl3pPr>
            <a:lvl4pPr marL="1756050" indent="-249643">
              <a:defRPr>
                <a:solidFill>
                  <a:schemeClr val="tx1"/>
                </a:solidFill>
                <a:latin typeface="Calibri" panose="020F0502020204030204" pitchFamily="34" charset="0"/>
                <a:cs typeface="Arial" panose="020B0604020202020204" pitchFamily="34" charset="0"/>
              </a:defRPr>
            </a:lvl4pPr>
            <a:lvl5pPr marL="2257047" indent="-249643">
              <a:defRPr>
                <a:solidFill>
                  <a:schemeClr val="tx1"/>
                </a:solidFill>
                <a:latin typeface="Calibri" panose="020F0502020204030204" pitchFamily="34" charset="0"/>
                <a:cs typeface="Arial" panose="020B0604020202020204" pitchFamily="34" charset="0"/>
              </a:defRPr>
            </a:lvl5pPr>
            <a:lvl6pPr marL="2749492"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3241939"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734386"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4226832"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78EC4604-49FE-4E0F-BC07-E1454F4AFAFE}" type="slidenum">
              <a:rPr lang="es-CL" altLang="es-CL" smtClean="0"/>
              <a:pPr/>
              <a:t>5</a:t>
            </a:fld>
            <a:endParaRPr lang="es-CL" altLang="es-CL"/>
          </a:p>
        </p:txBody>
      </p:sp>
    </p:spTree>
    <p:extLst>
      <p:ext uri="{BB962C8B-B14F-4D97-AF65-F5344CB8AC3E}">
        <p14:creationId xmlns:p14="http://schemas.microsoft.com/office/powerpoint/2010/main" val="37124683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Marcador de imagen de diapositiva 1">
            <a:extLst>
              <a:ext uri="{FF2B5EF4-FFF2-40B4-BE49-F238E27FC236}">
                <a16:creationId xmlns:a16="http://schemas.microsoft.com/office/drawing/2014/main" id="{9DECAC9C-6ED2-47E4-BF1E-20137028E28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Marcador de notas 2">
            <a:extLst>
              <a:ext uri="{FF2B5EF4-FFF2-40B4-BE49-F238E27FC236}">
                <a16:creationId xmlns:a16="http://schemas.microsoft.com/office/drawing/2014/main" id="{E5AC5F82-6C32-41BE-9123-65276160C43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966529">
              <a:defRPr/>
            </a:pPr>
            <a:r>
              <a:rPr lang="es-CL" dirty="0">
                <a:latin typeface="Arial Narrow" panose="020B0606020202030204" pitchFamily="34" charset="0"/>
              </a:rPr>
              <a:t>En mayo comenzó el programa.</a:t>
            </a:r>
          </a:p>
          <a:p>
            <a:pPr defTabSz="966529">
              <a:defRPr/>
            </a:pPr>
            <a:endParaRPr lang="es-CL" dirty="0">
              <a:latin typeface="Arial Narrow" panose="020B0606020202030204" pitchFamily="34" charset="0"/>
            </a:endParaRPr>
          </a:p>
          <a:p>
            <a:pPr defTabSz="966529">
              <a:defRPr/>
            </a:pPr>
            <a:r>
              <a:rPr lang="es-CL" dirty="0">
                <a:latin typeface="Arial Narrow" panose="020B0606020202030204" pitchFamily="34" charset="0"/>
              </a:rPr>
              <a:t>Mencionar que los resultados son para la pesquería. </a:t>
            </a:r>
          </a:p>
          <a:p>
            <a:pPr defTabSz="966529">
              <a:defRPr/>
            </a:pPr>
            <a:r>
              <a:rPr lang="es-CL" dirty="0">
                <a:latin typeface="Arial Narrow" panose="020B0606020202030204" pitchFamily="34" charset="0"/>
              </a:rPr>
              <a:t>IF 2019: cobertura con observadores entre el 1,1% (56/4315; </a:t>
            </a:r>
            <a:r>
              <a:rPr lang="es-CL" dirty="0" err="1">
                <a:latin typeface="Arial Narrow" panose="020B0606020202030204" pitchFamily="34" charset="0"/>
              </a:rPr>
              <a:t>Biobio</a:t>
            </a:r>
            <a:r>
              <a:rPr lang="es-CL" dirty="0">
                <a:latin typeface="Arial Narrow" panose="020B0606020202030204" pitchFamily="34" charset="0"/>
              </a:rPr>
              <a:t>) y 5,4% (40/741; Los Ríos).</a:t>
            </a:r>
          </a:p>
          <a:p>
            <a:pPr defTabSz="966529">
              <a:defRPr/>
            </a:pPr>
            <a:endParaRPr lang="es-CL" dirty="0">
              <a:latin typeface="Arial Narrow" panose="020B0606020202030204" pitchFamily="34" charset="0"/>
            </a:endParaRPr>
          </a:p>
          <a:p>
            <a:pPr defTabSz="966529">
              <a:defRPr/>
            </a:pPr>
            <a:r>
              <a:rPr lang="es-CL" dirty="0">
                <a:latin typeface="Arial Narrow" panose="020B0606020202030204" pitchFamily="34" charset="0"/>
              </a:rPr>
              <a:t>*Mayor número de embarques en Coquimbo, pero mayor número de desembarques en Atacama.</a:t>
            </a:r>
          </a:p>
        </p:txBody>
      </p:sp>
      <p:sp>
        <p:nvSpPr>
          <p:cNvPr id="15364" name="Marcador de número de diapositiva 3">
            <a:extLst>
              <a:ext uri="{FF2B5EF4-FFF2-40B4-BE49-F238E27FC236}">
                <a16:creationId xmlns:a16="http://schemas.microsoft.com/office/drawing/2014/main" id="{76541DC5-1D49-4EC6-AAA7-51F1A732BFD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813904" indent="-312910">
              <a:defRPr>
                <a:solidFill>
                  <a:schemeClr val="tx1"/>
                </a:solidFill>
                <a:latin typeface="Calibri" panose="020F0502020204030204" pitchFamily="34" charset="0"/>
                <a:cs typeface="Arial" panose="020B0604020202020204" pitchFamily="34" charset="0"/>
              </a:defRPr>
            </a:lvl2pPr>
            <a:lvl3pPr marL="1253345" indent="-249643">
              <a:defRPr>
                <a:solidFill>
                  <a:schemeClr val="tx1"/>
                </a:solidFill>
                <a:latin typeface="Calibri" panose="020F0502020204030204" pitchFamily="34" charset="0"/>
                <a:cs typeface="Arial" panose="020B0604020202020204" pitchFamily="34" charset="0"/>
              </a:defRPr>
            </a:lvl3pPr>
            <a:lvl4pPr marL="1756050" indent="-249643">
              <a:defRPr>
                <a:solidFill>
                  <a:schemeClr val="tx1"/>
                </a:solidFill>
                <a:latin typeface="Calibri" panose="020F0502020204030204" pitchFamily="34" charset="0"/>
                <a:cs typeface="Arial" panose="020B0604020202020204" pitchFamily="34" charset="0"/>
              </a:defRPr>
            </a:lvl4pPr>
            <a:lvl5pPr marL="2257047" indent="-249643">
              <a:defRPr>
                <a:solidFill>
                  <a:schemeClr val="tx1"/>
                </a:solidFill>
                <a:latin typeface="Calibri" panose="020F0502020204030204" pitchFamily="34" charset="0"/>
                <a:cs typeface="Arial" panose="020B0604020202020204" pitchFamily="34" charset="0"/>
              </a:defRPr>
            </a:lvl5pPr>
            <a:lvl6pPr marL="2749492"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3241939"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734386"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4226832"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78EC4604-49FE-4E0F-BC07-E1454F4AFAFE}" type="slidenum">
              <a:rPr lang="es-CL" altLang="es-CL" smtClean="0"/>
              <a:pPr/>
              <a:t>6</a:t>
            </a:fld>
            <a:endParaRPr lang="es-CL" altLang="es-CL"/>
          </a:p>
        </p:txBody>
      </p:sp>
    </p:spTree>
    <p:extLst>
      <p:ext uri="{BB962C8B-B14F-4D97-AF65-F5344CB8AC3E}">
        <p14:creationId xmlns:p14="http://schemas.microsoft.com/office/powerpoint/2010/main" val="19294115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Marcador de imagen de diapositiva 1">
            <a:extLst>
              <a:ext uri="{FF2B5EF4-FFF2-40B4-BE49-F238E27FC236}">
                <a16:creationId xmlns:a16="http://schemas.microsoft.com/office/drawing/2014/main" id="{9DECAC9C-6ED2-47E4-BF1E-20137028E28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Marcador de notas 2">
            <a:extLst>
              <a:ext uri="{FF2B5EF4-FFF2-40B4-BE49-F238E27FC236}">
                <a16:creationId xmlns:a16="http://schemas.microsoft.com/office/drawing/2014/main" id="{E5AC5F82-6C32-41BE-9123-65276160C43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s-CL" altLang="es-CL" dirty="0"/>
              <a:t>En relación a las causas del descarte, acá tenemos las distintas causas registradas mensualmente durante 2019 por observadores.</a:t>
            </a:r>
          </a:p>
          <a:p>
            <a:r>
              <a:rPr lang="es-CL" altLang="es-CL" dirty="0"/>
              <a:t>Se registraron 7 causas, siendo una causa administrativa “la captura ejemplares bajo talla mínima legal”, la causa con mayor frecuencia. Esto se mantuvo al analizar los registros de autorreporte.</a:t>
            </a:r>
          </a:p>
          <a:p>
            <a:r>
              <a:rPr lang="es-CL" altLang="es-CL" dirty="0"/>
              <a:t>A esta le sigue en segundo lugar una causa de tipo operacional, justamente asociada a “exceder capacidad de operación y temas de seguridad”.</a:t>
            </a:r>
          </a:p>
          <a:p>
            <a:r>
              <a:rPr lang="es-CL" altLang="es-CL" dirty="0"/>
              <a:t>También señalar que entre FEB y MAR se registró el mayor número de LCD, coincidiendo con aquellos meses de mayor actividad.</a:t>
            </a:r>
          </a:p>
          <a:p>
            <a:endParaRPr lang="es-CL" altLang="es-CL" dirty="0"/>
          </a:p>
          <a:p>
            <a:r>
              <a:rPr lang="es-CL" altLang="es-CL" dirty="0"/>
              <a:t>Especies no autorizadas </a:t>
            </a:r>
            <a:r>
              <a:rPr lang="es-CL" altLang="es-CL" dirty="0">
                <a:sym typeface="Wingdings" panose="05000000000000000000" pitchFamily="2" charset="2"/>
              </a:rPr>
              <a:t> Corvina, descarte pequeño (100 kilos).</a:t>
            </a:r>
          </a:p>
          <a:p>
            <a:r>
              <a:rPr lang="es-CL" altLang="es-CL" dirty="0">
                <a:sym typeface="Wingdings" panose="05000000000000000000" pitchFamily="2" charset="2"/>
              </a:rPr>
              <a:t>Captura ejemplares bajo talla comercial  Anchoveta.</a:t>
            </a:r>
            <a:endParaRPr lang="es-CL" altLang="es-CL" dirty="0"/>
          </a:p>
          <a:p>
            <a:endParaRPr lang="es-CL" altLang="es-CL" dirty="0"/>
          </a:p>
          <a:p>
            <a:r>
              <a:rPr lang="es-CL" altLang="es-CL" dirty="0"/>
              <a:t>En los 10 viajes con observador de 2018, ninguno tuvo LCD.</a:t>
            </a:r>
          </a:p>
        </p:txBody>
      </p:sp>
      <p:sp>
        <p:nvSpPr>
          <p:cNvPr id="15364" name="Marcador de número de diapositiva 3">
            <a:extLst>
              <a:ext uri="{FF2B5EF4-FFF2-40B4-BE49-F238E27FC236}">
                <a16:creationId xmlns:a16="http://schemas.microsoft.com/office/drawing/2014/main" id="{76541DC5-1D49-4EC6-AAA7-51F1A732BFD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813904" indent="-312910">
              <a:defRPr>
                <a:solidFill>
                  <a:schemeClr val="tx1"/>
                </a:solidFill>
                <a:latin typeface="Calibri" panose="020F0502020204030204" pitchFamily="34" charset="0"/>
                <a:cs typeface="Arial" panose="020B0604020202020204" pitchFamily="34" charset="0"/>
              </a:defRPr>
            </a:lvl2pPr>
            <a:lvl3pPr marL="1253345" indent="-249643">
              <a:defRPr>
                <a:solidFill>
                  <a:schemeClr val="tx1"/>
                </a:solidFill>
                <a:latin typeface="Calibri" panose="020F0502020204030204" pitchFamily="34" charset="0"/>
                <a:cs typeface="Arial" panose="020B0604020202020204" pitchFamily="34" charset="0"/>
              </a:defRPr>
            </a:lvl3pPr>
            <a:lvl4pPr marL="1756050" indent="-249643">
              <a:defRPr>
                <a:solidFill>
                  <a:schemeClr val="tx1"/>
                </a:solidFill>
                <a:latin typeface="Calibri" panose="020F0502020204030204" pitchFamily="34" charset="0"/>
                <a:cs typeface="Arial" panose="020B0604020202020204" pitchFamily="34" charset="0"/>
              </a:defRPr>
            </a:lvl4pPr>
            <a:lvl5pPr marL="2257047" indent="-249643">
              <a:defRPr>
                <a:solidFill>
                  <a:schemeClr val="tx1"/>
                </a:solidFill>
                <a:latin typeface="Calibri" panose="020F0502020204030204" pitchFamily="34" charset="0"/>
                <a:cs typeface="Arial" panose="020B0604020202020204" pitchFamily="34" charset="0"/>
              </a:defRPr>
            </a:lvl5pPr>
            <a:lvl6pPr marL="2749492"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3241939"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734386"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4226832"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78EC4604-49FE-4E0F-BC07-E1454F4AFAFE}" type="slidenum">
              <a:rPr lang="es-CL" altLang="es-CL" smtClean="0"/>
              <a:pPr/>
              <a:t>8</a:t>
            </a:fld>
            <a:endParaRPr lang="es-CL" altLang="es-CL"/>
          </a:p>
        </p:txBody>
      </p:sp>
    </p:spTree>
    <p:extLst>
      <p:ext uri="{BB962C8B-B14F-4D97-AF65-F5344CB8AC3E}">
        <p14:creationId xmlns:p14="http://schemas.microsoft.com/office/powerpoint/2010/main" val="4291377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Marcador de imagen de diapositiva 1">
            <a:extLst>
              <a:ext uri="{FF2B5EF4-FFF2-40B4-BE49-F238E27FC236}">
                <a16:creationId xmlns:a16="http://schemas.microsoft.com/office/drawing/2014/main" id="{9DECAC9C-6ED2-47E4-BF1E-20137028E28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Marcador de notas 2">
            <a:extLst>
              <a:ext uri="{FF2B5EF4-FFF2-40B4-BE49-F238E27FC236}">
                <a16:creationId xmlns:a16="http://schemas.microsoft.com/office/drawing/2014/main" id="{E5AC5F82-6C32-41BE-9123-65276160C43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r>
              <a:rPr lang="es-CL" altLang="es-CL" dirty="0"/>
              <a:t>En relación a las causas del descarte, acá tenemos las distintas causas registradas mensualmente durante 2019 por observadores.</a:t>
            </a:r>
          </a:p>
          <a:p>
            <a:r>
              <a:rPr lang="es-CL" altLang="es-CL" dirty="0"/>
              <a:t>Se registraron 7 causas, siendo una causa administrativa “la captura ejemplares bajo talla mínima legal”, la causa con mayor frecuencia. Esto se mantuvo al analizar los registros de autorreporte.</a:t>
            </a:r>
          </a:p>
          <a:p>
            <a:r>
              <a:rPr lang="es-CL" altLang="es-CL" dirty="0"/>
              <a:t>A esta le sigue en segundo lugar una causa de tipo operacional, justamente asociada a “exceder capacidad de operación y temas de seguridad”.</a:t>
            </a:r>
          </a:p>
          <a:p>
            <a:r>
              <a:rPr lang="es-CL" altLang="es-CL" dirty="0"/>
              <a:t>También señalar que entre FEB y MAR se registró el mayor número de LCD, coincidiendo con aquellos meses de mayor actividad.</a:t>
            </a:r>
          </a:p>
          <a:p>
            <a:endParaRPr lang="es-CL" altLang="es-CL" dirty="0"/>
          </a:p>
          <a:p>
            <a:r>
              <a:rPr lang="es-CL" altLang="es-CL" dirty="0"/>
              <a:t>Especies no autorizadas </a:t>
            </a:r>
            <a:r>
              <a:rPr lang="es-CL" altLang="es-CL" dirty="0">
                <a:sym typeface="Wingdings" panose="05000000000000000000" pitchFamily="2" charset="2"/>
              </a:rPr>
              <a:t> Corvina, descarte pequeño (100 kilos).</a:t>
            </a:r>
          </a:p>
          <a:p>
            <a:r>
              <a:rPr lang="es-CL" altLang="es-CL" dirty="0">
                <a:sym typeface="Wingdings" panose="05000000000000000000" pitchFamily="2" charset="2"/>
              </a:rPr>
              <a:t>Captura ejemplares bajo talla comercial  Anchoveta.</a:t>
            </a:r>
            <a:endParaRPr lang="es-CL" altLang="es-CL" dirty="0"/>
          </a:p>
          <a:p>
            <a:endParaRPr lang="es-CL" altLang="es-CL" dirty="0"/>
          </a:p>
          <a:p>
            <a:r>
              <a:rPr lang="es-CL" altLang="es-CL" dirty="0"/>
              <a:t>En los 10 viajes con observador de 2018, ninguno tuvo LCD.</a:t>
            </a:r>
          </a:p>
        </p:txBody>
      </p:sp>
      <p:sp>
        <p:nvSpPr>
          <p:cNvPr id="15364" name="Marcador de número de diapositiva 3">
            <a:extLst>
              <a:ext uri="{FF2B5EF4-FFF2-40B4-BE49-F238E27FC236}">
                <a16:creationId xmlns:a16="http://schemas.microsoft.com/office/drawing/2014/main" id="{76541DC5-1D49-4EC6-AAA7-51F1A732BFD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829368" indent="-318856">
              <a:defRPr>
                <a:solidFill>
                  <a:schemeClr val="tx1"/>
                </a:solidFill>
                <a:latin typeface="Calibri" panose="020F0502020204030204" pitchFamily="34" charset="0"/>
                <a:cs typeface="Arial" panose="020B0604020202020204" pitchFamily="34" charset="0"/>
              </a:defRPr>
            </a:lvl2pPr>
            <a:lvl3pPr marL="1277158" indent="-254386">
              <a:defRPr>
                <a:solidFill>
                  <a:schemeClr val="tx1"/>
                </a:solidFill>
                <a:latin typeface="Calibri" panose="020F0502020204030204" pitchFamily="34" charset="0"/>
                <a:cs typeface="Arial" panose="020B0604020202020204" pitchFamily="34" charset="0"/>
              </a:defRPr>
            </a:lvl3pPr>
            <a:lvl4pPr marL="1789415" indent="-254386">
              <a:defRPr>
                <a:solidFill>
                  <a:schemeClr val="tx1"/>
                </a:solidFill>
                <a:latin typeface="Calibri" panose="020F0502020204030204" pitchFamily="34" charset="0"/>
                <a:cs typeface="Arial" panose="020B0604020202020204" pitchFamily="34" charset="0"/>
              </a:defRPr>
            </a:lvl4pPr>
            <a:lvl5pPr marL="2299931" indent="-254386">
              <a:defRPr>
                <a:solidFill>
                  <a:schemeClr val="tx1"/>
                </a:solidFill>
                <a:latin typeface="Calibri" panose="020F0502020204030204" pitchFamily="34" charset="0"/>
                <a:cs typeface="Arial" panose="020B0604020202020204" pitchFamily="34" charset="0"/>
              </a:defRPr>
            </a:lvl5pPr>
            <a:lvl6pPr marL="2801733" indent="-254386"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3303536" indent="-254386"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805339" indent="-254386"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4307141" indent="-254386"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78EC4604-49FE-4E0F-BC07-E1454F4AFAFE}" type="slidenum">
              <a:rPr lang="es-CL" altLang="es-CL" smtClean="0"/>
              <a:pPr/>
              <a:t>9</a:t>
            </a:fld>
            <a:endParaRPr lang="es-CL" altLang="es-CL"/>
          </a:p>
        </p:txBody>
      </p:sp>
    </p:spTree>
    <p:extLst>
      <p:ext uri="{BB962C8B-B14F-4D97-AF65-F5344CB8AC3E}">
        <p14:creationId xmlns:p14="http://schemas.microsoft.com/office/powerpoint/2010/main" val="1583133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Marcador de imagen de diapositiva 1">
            <a:extLst>
              <a:ext uri="{FF2B5EF4-FFF2-40B4-BE49-F238E27FC236}">
                <a16:creationId xmlns:a16="http://schemas.microsoft.com/office/drawing/2014/main" id="{9DECAC9C-6ED2-47E4-BF1E-20137028E28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5363" name="Marcador de notas 2">
            <a:extLst>
              <a:ext uri="{FF2B5EF4-FFF2-40B4-BE49-F238E27FC236}">
                <a16:creationId xmlns:a16="http://schemas.microsoft.com/office/drawing/2014/main" id="{E5AC5F82-6C32-41BE-9123-65276160C43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966529">
              <a:defRPr/>
            </a:pPr>
            <a:r>
              <a:rPr lang="es-CL" dirty="0">
                <a:latin typeface="Arial Narrow" panose="020B0606020202030204" pitchFamily="34" charset="0"/>
              </a:rPr>
              <a:t>En mayo comenzó el programa.</a:t>
            </a:r>
          </a:p>
          <a:p>
            <a:pPr defTabSz="966529">
              <a:defRPr/>
            </a:pPr>
            <a:endParaRPr lang="es-CL" dirty="0">
              <a:latin typeface="Arial Narrow" panose="020B0606020202030204" pitchFamily="34" charset="0"/>
            </a:endParaRPr>
          </a:p>
          <a:p>
            <a:pPr defTabSz="966529">
              <a:defRPr/>
            </a:pPr>
            <a:r>
              <a:rPr lang="es-CL" dirty="0">
                <a:latin typeface="Arial Narrow" panose="020B0606020202030204" pitchFamily="34" charset="0"/>
              </a:rPr>
              <a:t>Mencionar que los resultados son para la pesquería. </a:t>
            </a:r>
          </a:p>
          <a:p>
            <a:pPr defTabSz="966529">
              <a:defRPr/>
            </a:pPr>
            <a:r>
              <a:rPr lang="es-CL" dirty="0">
                <a:latin typeface="Arial Narrow" panose="020B0606020202030204" pitchFamily="34" charset="0"/>
              </a:rPr>
              <a:t>IF 2019: cobertura con observadores entre el 1,1% (56/4315; </a:t>
            </a:r>
            <a:r>
              <a:rPr lang="es-CL" dirty="0" err="1">
                <a:latin typeface="Arial Narrow" panose="020B0606020202030204" pitchFamily="34" charset="0"/>
              </a:rPr>
              <a:t>Biobio</a:t>
            </a:r>
            <a:r>
              <a:rPr lang="es-CL" dirty="0">
                <a:latin typeface="Arial Narrow" panose="020B0606020202030204" pitchFamily="34" charset="0"/>
              </a:rPr>
              <a:t>) y 5,4% (40/741; Los Ríos).</a:t>
            </a:r>
          </a:p>
          <a:p>
            <a:pPr defTabSz="966529">
              <a:defRPr/>
            </a:pPr>
            <a:endParaRPr lang="es-CL" dirty="0">
              <a:latin typeface="Arial Narrow" panose="020B0606020202030204" pitchFamily="34" charset="0"/>
            </a:endParaRPr>
          </a:p>
          <a:p>
            <a:pPr defTabSz="966529">
              <a:defRPr/>
            </a:pPr>
            <a:r>
              <a:rPr lang="es-CL" dirty="0">
                <a:latin typeface="Arial Narrow" panose="020B0606020202030204" pitchFamily="34" charset="0"/>
              </a:rPr>
              <a:t>*Mayor número de embarques en Coquimbo, pero mayor número de desembarques en Atacama.</a:t>
            </a:r>
          </a:p>
        </p:txBody>
      </p:sp>
      <p:sp>
        <p:nvSpPr>
          <p:cNvPr id="15364" name="Marcador de número de diapositiva 3">
            <a:extLst>
              <a:ext uri="{FF2B5EF4-FFF2-40B4-BE49-F238E27FC236}">
                <a16:creationId xmlns:a16="http://schemas.microsoft.com/office/drawing/2014/main" id="{76541DC5-1D49-4EC6-AAA7-51F1A732BFDD}"/>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cs typeface="Arial" panose="020B0604020202020204" pitchFamily="34" charset="0"/>
              </a:defRPr>
            </a:lvl1pPr>
            <a:lvl2pPr marL="813904" indent="-312910">
              <a:defRPr>
                <a:solidFill>
                  <a:schemeClr val="tx1"/>
                </a:solidFill>
                <a:latin typeface="Calibri" panose="020F0502020204030204" pitchFamily="34" charset="0"/>
                <a:cs typeface="Arial" panose="020B0604020202020204" pitchFamily="34" charset="0"/>
              </a:defRPr>
            </a:lvl2pPr>
            <a:lvl3pPr marL="1253345" indent="-249643">
              <a:defRPr>
                <a:solidFill>
                  <a:schemeClr val="tx1"/>
                </a:solidFill>
                <a:latin typeface="Calibri" panose="020F0502020204030204" pitchFamily="34" charset="0"/>
                <a:cs typeface="Arial" panose="020B0604020202020204" pitchFamily="34" charset="0"/>
              </a:defRPr>
            </a:lvl3pPr>
            <a:lvl4pPr marL="1756050" indent="-249643">
              <a:defRPr>
                <a:solidFill>
                  <a:schemeClr val="tx1"/>
                </a:solidFill>
                <a:latin typeface="Calibri" panose="020F0502020204030204" pitchFamily="34" charset="0"/>
                <a:cs typeface="Arial" panose="020B0604020202020204" pitchFamily="34" charset="0"/>
              </a:defRPr>
            </a:lvl4pPr>
            <a:lvl5pPr marL="2257047" indent="-249643">
              <a:defRPr>
                <a:solidFill>
                  <a:schemeClr val="tx1"/>
                </a:solidFill>
                <a:latin typeface="Calibri" panose="020F0502020204030204" pitchFamily="34" charset="0"/>
                <a:cs typeface="Arial" panose="020B0604020202020204" pitchFamily="34" charset="0"/>
              </a:defRPr>
            </a:lvl5pPr>
            <a:lvl6pPr marL="2749492"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6pPr>
            <a:lvl7pPr marL="3241939"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7pPr>
            <a:lvl8pPr marL="3734386"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8pPr>
            <a:lvl9pPr marL="4226832" indent="-249643" eaLnBrk="0" fontAlgn="base" hangingPunct="0">
              <a:spcBef>
                <a:spcPct val="0"/>
              </a:spcBef>
              <a:spcAft>
                <a:spcPct val="0"/>
              </a:spcAft>
              <a:defRPr>
                <a:solidFill>
                  <a:schemeClr val="tx1"/>
                </a:solidFill>
                <a:latin typeface="Calibri" panose="020F0502020204030204" pitchFamily="34" charset="0"/>
                <a:cs typeface="Arial" panose="020B0604020202020204" pitchFamily="34" charset="0"/>
              </a:defRPr>
            </a:lvl9pPr>
          </a:lstStyle>
          <a:p>
            <a:fld id="{78EC4604-49FE-4E0F-BC07-E1454F4AFAFE}" type="slidenum">
              <a:rPr lang="es-CL" altLang="es-CL" smtClean="0"/>
              <a:pPr/>
              <a:t>10</a:t>
            </a:fld>
            <a:endParaRPr lang="es-CL" altLang="es-CL"/>
          </a:p>
        </p:txBody>
      </p:sp>
    </p:spTree>
    <p:extLst>
      <p:ext uri="{BB962C8B-B14F-4D97-AF65-F5344CB8AC3E}">
        <p14:creationId xmlns:p14="http://schemas.microsoft.com/office/powerpoint/2010/main" val="42176128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4A6F521-1A35-4C53-A36D-7BC5D5F11423}"/>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CL"/>
          </a:p>
        </p:txBody>
      </p:sp>
      <p:sp>
        <p:nvSpPr>
          <p:cNvPr id="3" name="Subtítulo 2">
            <a:extLst>
              <a:ext uri="{FF2B5EF4-FFF2-40B4-BE49-F238E27FC236}">
                <a16:creationId xmlns:a16="http://schemas.microsoft.com/office/drawing/2014/main" id="{F404249A-B8BE-466B-90B8-29D3FADAA5F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CL"/>
          </a:p>
        </p:txBody>
      </p:sp>
      <p:sp>
        <p:nvSpPr>
          <p:cNvPr id="4" name="Marcador de fecha 3">
            <a:extLst>
              <a:ext uri="{FF2B5EF4-FFF2-40B4-BE49-F238E27FC236}">
                <a16:creationId xmlns:a16="http://schemas.microsoft.com/office/drawing/2014/main" id="{820D0245-B259-4F93-9595-A788EB5722BB}"/>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5" name="Marcador de pie de página 4">
            <a:extLst>
              <a:ext uri="{FF2B5EF4-FFF2-40B4-BE49-F238E27FC236}">
                <a16:creationId xmlns:a16="http://schemas.microsoft.com/office/drawing/2014/main" id="{EF8FFC15-681A-4171-BC6B-C5C05FCD6E7C}"/>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08931108-FC64-485C-9FBE-A659AF7F9C7C}"/>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13186442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E7580AF-AD2E-4518-AAFD-B39243C1FC5E}"/>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054F9E00-D970-44B9-B0F5-8859AA677E89}"/>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241CFC6C-175D-464D-87E6-0D8442EF97FC}"/>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5" name="Marcador de pie de página 4">
            <a:extLst>
              <a:ext uri="{FF2B5EF4-FFF2-40B4-BE49-F238E27FC236}">
                <a16:creationId xmlns:a16="http://schemas.microsoft.com/office/drawing/2014/main" id="{7FF30ED3-26F8-460A-AD90-DD6D86C41B26}"/>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55633505-9797-4204-8A12-A3F6653576C0}"/>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11466212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08C200E3-B73F-4F13-AFD3-2C6ACBD56F1F}"/>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CL"/>
          </a:p>
        </p:txBody>
      </p:sp>
      <p:sp>
        <p:nvSpPr>
          <p:cNvPr id="3" name="Marcador de texto vertical 2">
            <a:extLst>
              <a:ext uri="{FF2B5EF4-FFF2-40B4-BE49-F238E27FC236}">
                <a16:creationId xmlns:a16="http://schemas.microsoft.com/office/drawing/2014/main" id="{B157DE5D-2C3E-4834-B08F-5615705E68FE}"/>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E215E5C9-41A1-45FF-B454-9E6F939FB60B}"/>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5" name="Marcador de pie de página 4">
            <a:extLst>
              <a:ext uri="{FF2B5EF4-FFF2-40B4-BE49-F238E27FC236}">
                <a16:creationId xmlns:a16="http://schemas.microsoft.com/office/drawing/2014/main" id="{97BDF2D3-3E40-4DB5-9ACB-6EE2C9D3BE73}"/>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EDA40500-8432-44BB-85EB-72FDD1BFD599}"/>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353948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3CB6EAE-AE87-474A-8099-2C817137CFEC}"/>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D74FE227-64A7-41E3-9A38-28738008D61D}"/>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F2327372-E005-4BB1-9E4A-59DE44EB9B26}"/>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5" name="Marcador de pie de página 4">
            <a:extLst>
              <a:ext uri="{FF2B5EF4-FFF2-40B4-BE49-F238E27FC236}">
                <a16:creationId xmlns:a16="http://schemas.microsoft.com/office/drawing/2014/main" id="{C8B4F66D-1A7A-4D73-B8C8-BBFFD3AA5820}"/>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EA025AC0-ADFE-4C47-B810-C35D3DF16BE1}"/>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23045422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0CD71DB-D267-41F9-A373-0FBB1F01D1BA}"/>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397B35C9-2812-43CF-82A4-54AA676E07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540DE357-E076-4964-BBF9-FAA050AFD489}"/>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5" name="Marcador de pie de página 4">
            <a:extLst>
              <a:ext uri="{FF2B5EF4-FFF2-40B4-BE49-F238E27FC236}">
                <a16:creationId xmlns:a16="http://schemas.microsoft.com/office/drawing/2014/main" id="{C1A65799-11EC-4DBD-BA37-F61025D2B823}"/>
              </a:ext>
            </a:extLst>
          </p:cNvPr>
          <p:cNvSpPr>
            <a:spLocks noGrp="1"/>
          </p:cNvSpPr>
          <p:nvPr>
            <p:ph type="ftr" sz="quarter" idx="11"/>
          </p:nvPr>
        </p:nvSpPr>
        <p:spPr/>
        <p:txBody>
          <a:bodyPr/>
          <a:lstStyle/>
          <a:p>
            <a:endParaRPr lang="es-CL"/>
          </a:p>
        </p:txBody>
      </p:sp>
      <p:sp>
        <p:nvSpPr>
          <p:cNvPr id="6" name="Marcador de número de diapositiva 5">
            <a:extLst>
              <a:ext uri="{FF2B5EF4-FFF2-40B4-BE49-F238E27FC236}">
                <a16:creationId xmlns:a16="http://schemas.microsoft.com/office/drawing/2014/main" id="{77A034DB-8113-45BD-B118-8CEDD67C6BBD}"/>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29948357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C157451-9118-4414-A1ED-3D8DB5B8C019}"/>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A147BA46-3FE6-460F-BB90-B6CDCCAF9ED2}"/>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contenido 3">
            <a:extLst>
              <a:ext uri="{FF2B5EF4-FFF2-40B4-BE49-F238E27FC236}">
                <a16:creationId xmlns:a16="http://schemas.microsoft.com/office/drawing/2014/main" id="{7D768BEB-EB2C-40B7-A04D-A81C3685A2FE}"/>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fecha 4">
            <a:extLst>
              <a:ext uri="{FF2B5EF4-FFF2-40B4-BE49-F238E27FC236}">
                <a16:creationId xmlns:a16="http://schemas.microsoft.com/office/drawing/2014/main" id="{001FCAF5-3FA6-4D48-8AE7-6A209AA91BEA}"/>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6" name="Marcador de pie de página 5">
            <a:extLst>
              <a:ext uri="{FF2B5EF4-FFF2-40B4-BE49-F238E27FC236}">
                <a16:creationId xmlns:a16="http://schemas.microsoft.com/office/drawing/2014/main" id="{7E7794E0-FC9D-4F97-BD47-EA64535DBF22}"/>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993E98B2-8473-4FBF-9858-C9136A491CFF}"/>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42684844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0D12F0-F9A5-4696-A2BE-BF5B4AA5ED3F}"/>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1BDC14FE-C59D-4DE2-A9F2-311ED9DDD450}"/>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214A0DAA-F86E-4567-ABCA-70B7E1B93338}"/>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5" name="Marcador de texto 4">
            <a:extLst>
              <a:ext uri="{FF2B5EF4-FFF2-40B4-BE49-F238E27FC236}">
                <a16:creationId xmlns:a16="http://schemas.microsoft.com/office/drawing/2014/main" id="{F305521D-B3FC-4364-9BCE-43DA3E61FEE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75486863-35B6-4FE4-8E1B-DACCB4244D47}"/>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7" name="Marcador de fecha 6">
            <a:extLst>
              <a:ext uri="{FF2B5EF4-FFF2-40B4-BE49-F238E27FC236}">
                <a16:creationId xmlns:a16="http://schemas.microsoft.com/office/drawing/2014/main" id="{FE7F4CB4-5785-4B78-9048-9FB41EF27703}"/>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8" name="Marcador de pie de página 7">
            <a:extLst>
              <a:ext uri="{FF2B5EF4-FFF2-40B4-BE49-F238E27FC236}">
                <a16:creationId xmlns:a16="http://schemas.microsoft.com/office/drawing/2014/main" id="{82B990D6-E4BC-4930-9A48-E8AC28930767}"/>
              </a:ext>
            </a:extLst>
          </p:cNvPr>
          <p:cNvSpPr>
            <a:spLocks noGrp="1"/>
          </p:cNvSpPr>
          <p:nvPr>
            <p:ph type="ftr" sz="quarter" idx="11"/>
          </p:nvPr>
        </p:nvSpPr>
        <p:spPr/>
        <p:txBody>
          <a:bodyPr/>
          <a:lstStyle/>
          <a:p>
            <a:endParaRPr lang="es-CL"/>
          </a:p>
        </p:txBody>
      </p:sp>
      <p:sp>
        <p:nvSpPr>
          <p:cNvPr id="9" name="Marcador de número de diapositiva 8">
            <a:extLst>
              <a:ext uri="{FF2B5EF4-FFF2-40B4-BE49-F238E27FC236}">
                <a16:creationId xmlns:a16="http://schemas.microsoft.com/office/drawing/2014/main" id="{8398C5F9-6F72-4EB6-918E-A605121D93A2}"/>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25707994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0B4910-676F-4E6C-998F-C0FAC349DB13}"/>
              </a:ext>
            </a:extLst>
          </p:cNvPr>
          <p:cNvSpPr>
            <a:spLocks noGrp="1"/>
          </p:cNvSpPr>
          <p:nvPr>
            <p:ph type="title"/>
          </p:nvPr>
        </p:nvSpPr>
        <p:spPr/>
        <p:txBody>
          <a:bodyPr/>
          <a:lstStyle/>
          <a:p>
            <a:r>
              <a:rPr lang="es-ES"/>
              <a:t>Haga clic para modificar el estilo de título del patrón</a:t>
            </a:r>
            <a:endParaRPr lang="es-CL"/>
          </a:p>
        </p:txBody>
      </p:sp>
      <p:sp>
        <p:nvSpPr>
          <p:cNvPr id="3" name="Marcador de fecha 2">
            <a:extLst>
              <a:ext uri="{FF2B5EF4-FFF2-40B4-BE49-F238E27FC236}">
                <a16:creationId xmlns:a16="http://schemas.microsoft.com/office/drawing/2014/main" id="{9810A4D8-4B1A-4A99-A2A2-C6B6BDF5E4F7}"/>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4" name="Marcador de pie de página 3">
            <a:extLst>
              <a:ext uri="{FF2B5EF4-FFF2-40B4-BE49-F238E27FC236}">
                <a16:creationId xmlns:a16="http://schemas.microsoft.com/office/drawing/2014/main" id="{E99B5571-75EB-4CE8-BF89-AA31BA448074}"/>
              </a:ext>
            </a:extLst>
          </p:cNvPr>
          <p:cNvSpPr>
            <a:spLocks noGrp="1"/>
          </p:cNvSpPr>
          <p:nvPr>
            <p:ph type="ftr" sz="quarter" idx="11"/>
          </p:nvPr>
        </p:nvSpPr>
        <p:spPr/>
        <p:txBody>
          <a:bodyPr/>
          <a:lstStyle/>
          <a:p>
            <a:endParaRPr lang="es-CL"/>
          </a:p>
        </p:txBody>
      </p:sp>
      <p:sp>
        <p:nvSpPr>
          <p:cNvPr id="5" name="Marcador de número de diapositiva 4">
            <a:extLst>
              <a:ext uri="{FF2B5EF4-FFF2-40B4-BE49-F238E27FC236}">
                <a16:creationId xmlns:a16="http://schemas.microsoft.com/office/drawing/2014/main" id="{8D1698C3-7B2D-457B-A6F0-BFC4BE0FA519}"/>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41459285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11C7C837-7110-436B-92E7-72DD5597A206}"/>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3" name="Marcador de pie de página 2">
            <a:extLst>
              <a:ext uri="{FF2B5EF4-FFF2-40B4-BE49-F238E27FC236}">
                <a16:creationId xmlns:a16="http://schemas.microsoft.com/office/drawing/2014/main" id="{1EE532C7-4819-4B74-BFEA-AE0DE7B5C80B}"/>
              </a:ext>
            </a:extLst>
          </p:cNvPr>
          <p:cNvSpPr>
            <a:spLocks noGrp="1"/>
          </p:cNvSpPr>
          <p:nvPr>
            <p:ph type="ftr" sz="quarter" idx="11"/>
          </p:nvPr>
        </p:nvSpPr>
        <p:spPr/>
        <p:txBody>
          <a:bodyPr/>
          <a:lstStyle/>
          <a:p>
            <a:endParaRPr lang="es-CL"/>
          </a:p>
        </p:txBody>
      </p:sp>
      <p:sp>
        <p:nvSpPr>
          <p:cNvPr id="4" name="Marcador de número de diapositiva 3">
            <a:extLst>
              <a:ext uri="{FF2B5EF4-FFF2-40B4-BE49-F238E27FC236}">
                <a16:creationId xmlns:a16="http://schemas.microsoft.com/office/drawing/2014/main" id="{46BAF587-AE7B-4BAC-B70C-3A58ED287D01}"/>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1041649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DBA14C8-B93E-44F6-88CF-7FD34D480BE0}"/>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contenido 2">
            <a:extLst>
              <a:ext uri="{FF2B5EF4-FFF2-40B4-BE49-F238E27FC236}">
                <a16:creationId xmlns:a16="http://schemas.microsoft.com/office/drawing/2014/main" id="{1802F1B1-8ECB-4E11-8265-E86FB85B9EE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texto 3">
            <a:extLst>
              <a:ext uri="{FF2B5EF4-FFF2-40B4-BE49-F238E27FC236}">
                <a16:creationId xmlns:a16="http://schemas.microsoft.com/office/drawing/2014/main" id="{170A1A60-7BBE-490E-B81F-39507C3C52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F90D5362-6C13-4F0A-935A-36FEEA9C7570}"/>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6" name="Marcador de pie de página 5">
            <a:extLst>
              <a:ext uri="{FF2B5EF4-FFF2-40B4-BE49-F238E27FC236}">
                <a16:creationId xmlns:a16="http://schemas.microsoft.com/office/drawing/2014/main" id="{5EF343AB-A98D-4F07-B9EF-44464D160053}"/>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7F39AC73-D041-4CEC-A327-195914CD8827}"/>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312245774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CE8E98-F167-4244-A590-AA357B57FF78}"/>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CL"/>
          </a:p>
        </p:txBody>
      </p:sp>
      <p:sp>
        <p:nvSpPr>
          <p:cNvPr id="3" name="Marcador de posición de imagen 2">
            <a:extLst>
              <a:ext uri="{FF2B5EF4-FFF2-40B4-BE49-F238E27FC236}">
                <a16:creationId xmlns:a16="http://schemas.microsoft.com/office/drawing/2014/main" id="{6BE9B779-CE0D-42F2-B4F0-514B19FDB34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CL"/>
          </a:p>
        </p:txBody>
      </p:sp>
      <p:sp>
        <p:nvSpPr>
          <p:cNvPr id="4" name="Marcador de texto 3">
            <a:extLst>
              <a:ext uri="{FF2B5EF4-FFF2-40B4-BE49-F238E27FC236}">
                <a16:creationId xmlns:a16="http://schemas.microsoft.com/office/drawing/2014/main" id="{3926222C-F0F9-40B2-8B66-438C8ABDC3D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8C3D476E-8DA3-42BA-8904-602FF37D1DED}"/>
              </a:ext>
            </a:extLst>
          </p:cNvPr>
          <p:cNvSpPr>
            <a:spLocks noGrp="1"/>
          </p:cNvSpPr>
          <p:nvPr>
            <p:ph type="dt" sz="half" idx="10"/>
          </p:nvPr>
        </p:nvSpPr>
        <p:spPr/>
        <p:txBody>
          <a:bodyPr/>
          <a:lstStyle/>
          <a:p>
            <a:fld id="{4AEDBAA2-5266-4D28-BCB7-8A18E52E2A21}" type="datetimeFigureOut">
              <a:rPr lang="es-CL" smtClean="0"/>
              <a:t>07-05-2021</a:t>
            </a:fld>
            <a:endParaRPr lang="es-CL"/>
          </a:p>
        </p:txBody>
      </p:sp>
      <p:sp>
        <p:nvSpPr>
          <p:cNvPr id="6" name="Marcador de pie de página 5">
            <a:extLst>
              <a:ext uri="{FF2B5EF4-FFF2-40B4-BE49-F238E27FC236}">
                <a16:creationId xmlns:a16="http://schemas.microsoft.com/office/drawing/2014/main" id="{C7ECEF12-929A-4A6E-AA91-00457ECC59D4}"/>
              </a:ext>
            </a:extLst>
          </p:cNvPr>
          <p:cNvSpPr>
            <a:spLocks noGrp="1"/>
          </p:cNvSpPr>
          <p:nvPr>
            <p:ph type="ftr" sz="quarter" idx="11"/>
          </p:nvPr>
        </p:nvSpPr>
        <p:spPr/>
        <p:txBody>
          <a:bodyPr/>
          <a:lstStyle/>
          <a:p>
            <a:endParaRPr lang="es-CL"/>
          </a:p>
        </p:txBody>
      </p:sp>
      <p:sp>
        <p:nvSpPr>
          <p:cNvPr id="7" name="Marcador de número de diapositiva 6">
            <a:extLst>
              <a:ext uri="{FF2B5EF4-FFF2-40B4-BE49-F238E27FC236}">
                <a16:creationId xmlns:a16="http://schemas.microsoft.com/office/drawing/2014/main" id="{54AE18E3-AF79-4A4E-9828-44F0EDFD0617}"/>
              </a:ext>
            </a:extLst>
          </p:cNvPr>
          <p:cNvSpPr>
            <a:spLocks noGrp="1"/>
          </p:cNvSpPr>
          <p:nvPr>
            <p:ph type="sldNum" sz="quarter" idx="12"/>
          </p:nvPr>
        </p:nvSpPr>
        <p:spPr/>
        <p:txBody>
          <a:bodyPr/>
          <a:lstStyle/>
          <a:p>
            <a:fld id="{2376BD22-2923-4D02-8279-2D5F8E2A1343}" type="slidenum">
              <a:rPr lang="es-CL" smtClean="0"/>
              <a:t>‹Nº›</a:t>
            </a:fld>
            <a:endParaRPr lang="es-CL"/>
          </a:p>
        </p:txBody>
      </p:sp>
    </p:spTree>
    <p:extLst>
      <p:ext uri="{BB962C8B-B14F-4D97-AF65-F5344CB8AC3E}">
        <p14:creationId xmlns:p14="http://schemas.microsoft.com/office/powerpoint/2010/main" val="2385180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28F2C8A-F842-485A-8089-7F3826EF0F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CL"/>
          </a:p>
        </p:txBody>
      </p:sp>
      <p:sp>
        <p:nvSpPr>
          <p:cNvPr id="3" name="Marcador de texto 2">
            <a:extLst>
              <a:ext uri="{FF2B5EF4-FFF2-40B4-BE49-F238E27FC236}">
                <a16:creationId xmlns:a16="http://schemas.microsoft.com/office/drawing/2014/main" id="{618D980F-FCBF-441A-A4EC-73AE074F292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L"/>
          </a:p>
        </p:txBody>
      </p:sp>
      <p:sp>
        <p:nvSpPr>
          <p:cNvPr id="4" name="Marcador de fecha 3">
            <a:extLst>
              <a:ext uri="{FF2B5EF4-FFF2-40B4-BE49-F238E27FC236}">
                <a16:creationId xmlns:a16="http://schemas.microsoft.com/office/drawing/2014/main" id="{06EAD78F-204F-41AC-9D28-B72C53173C9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AEDBAA2-5266-4D28-BCB7-8A18E52E2A21}" type="datetimeFigureOut">
              <a:rPr lang="es-CL" smtClean="0"/>
              <a:t>07-05-2021</a:t>
            </a:fld>
            <a:endParaRPr lang="es-CL"/>
          </a:p>
        </p:txBody>
      </p:sp>
      <p:sp>
        <p:nvSpPr>
          <p:cNvPr id="5" name="Marcador de pie de página 4">
            <a:extLst>
              <a:ext uri="{FF2B5EF4-FFF2-40B4-BE49-F238E27FC236}">
                <a16:creationId xmlns:a16="http://schemas.microsoft.com/office/drawing/2014/main" id="{BA960C38-2041-4E51-9950-CBF1B12F7AF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CL"/>
          </a:p>
        </p:txBody>
      </p:sp>
      <p:sp>
        <p:nvSpPr>
          <p:cNvPr id="6" name="Marcador de número de diapositiva 5">
            <a:extLst>
              <a:ext uri="{FF2B5EF4-FFF2-40B4-BE49-F238E27FC236}">
                <a16:creationId xmlns:a16="http://schemas.microsoft.com/office/drawing/2014/main" id="{2F9BB812-0E44-4FE7-B41D-44891D1D35F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76BD22-2923-4D02-8279-2D5F8E2A1343}" type="slidenum">
              <a:rPr lang="es-CL" smtClean="0"/>
              <a:t>‹Nº›</a:t>
            </a:fld>
            <a:endParaRPr lang="es-CL"/>
          </a:p>
        </p:txBody>
      </p:sp>
    </p:spTree>
    <p:extLst>
      <p:ext uri="{BB962C8B-B14F-4D97-AF65-F5344CB8AC3E}">
        <p14:creationId xmlns:p14="http://schemas.microsoft.com/office/powerpoint/2010/main" val="2445917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14.emf"/><Relationship Id="rId5" Type="http://schemas.openxmlformats.org/officeDocument/2006/relationships/image" Target="../media/image13.emf"/><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4.png"/><Relationship Id="rId1" Type="http://schemas.openxmlformats.org/officeDocument/2006/relationships/slideLayout" Target="../slideLayouts/slideLayout2.xml"/><Relationship Id="rId5" Type="http://schemas.openxmlformats.org/officeDocument/2006/relationships/image" Target="../media/image17.emf"/><Relationship Id="rId4" Type="http://schemas.openxmlformats.org/officeDocument/2006/relationships/image" Target="../media/image16.emf"/></Relationships>
</file>

<file path=ppt/slides/_rels/slide14.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n 10">
            <a:extLst>
              <a:ext uri="{FF2B5EF4-FFF2-40B4-BE49-F238E27FC236}">
                <a16:creationId xmlns:a16="http://schemas.microsoft.com/office/drawing/2014/main" id="{E3963356-2CCE-4709-A487-EB10C5DC85D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0011" y="32453"/>
            <a:ext cx="11655285" cy="5407380"/>
          </a:xfrm>
          <a:prstGeom prst="rect">
            <a:avLst/>
          </a:prstGeom>
        </p:spPr>
      </p:pic>
      <p:sp>
        <p:nvSpPr>
          <p:cNvPr id="4" name="CuadroTexto 3">
            <a:extLst>
              <a:ext uri="{FF2B5EF4-FFF2-40B4-BE49-F238E27FC236}">
                <a16:creationId xmlns:a16="http://schemas.microsoft.com/office/drawing/2014/main" id="{B4330219-B397-4A07-8EF7-4D1B0F63284E}"/>
              </a:ext>
            </a:extLst>
          </p:cNvPr>
          <p:cNvSpPr txBox="1"/>
          <p:nvPr/>
        </p:nvSpPr>
        <p:spPr>
          <a:xfrm>
            <a:off x="3770651" y="3691530"/>
            <a:ext cx="4650698" cy="276999"/>
          </a:xfrm>
          <a:prstGeom prst="rect">
            <a:avLst/>
          </a:prstGeom>
          <a:noFill/>
        </p:spPr>
        <p:txBody>
          <a:bodyPr wrap="square" rtlCol="0">
            <a:spAutoFit/>
          </a:bodyPr>
          <a:lstStyle/>
          <a:p>
            <a:pPr algn="ctr" defTabSz="685800" eaLnBrk="1" fontAlgn="auto" hangingPunct="1">
              <a:spcBef>
                <a:spcPts val="0"/>
              </a:spcBef>
              <a:spcAft>
                <a:spcPts val="0"/>
              </a:spcAft>
              <a:defRPr/>
            </a:pPr>
            <a:r>
              <a:rPr lang="en-US" sz="1200" spc="225" dirty="0">
                <a:solidFill>
                  <a:schemeClr val="accent1">
                    <a:lumMod val="50000"/>
                  </a:schemeClr>
                </a:solidFill>
                <a:latin typeface="Arial Narrow" panose="020B0606020202030204" pitchFamily="34" charset="0"/>
                <a:ea typeface="Verdana" panose="020B0604030504040204" pitchFamily="34" charset="0"/>
                <a:cs typeface="Verdana" panose="020B0604030504040204" pitchFamily="34" charset="0"/>
              </a:rPr>
              <a:t>INSTITUTO DE FOMENTO PESQUERO (IFOP)</a:t>
            </a:r>
          </a:p>
        </p:txBody>
      </p:sp>
      <p:cxnSp>
        <p:nvCxnSpPr>
          <p:cNvPr id="5" name="Conector recto 4">
            <a:extLst>
              <a:ext uri="{FF2B5EF4-FFF2-40B4-BE49-F238E27FC236}">
                <a16:creationId xmlns:a16="http://schemas.microsoft.com/office/drawing/2014/main" id="{1108A6FD-1AF8-4C7C-B6D6-68523276ECBE}"/>
              </a:ext>
            </a:extLst>
          </p:cNvPr>
          <p:cNvCxnSpPr/>
          <p:nvPr/>
        </p:nvCxnSpPr>
        <p:spPr>
          <a:xfrm>
            <a:off x="3831755" y="4037297"/>
            <a:ext cx="4479722" cy="0"/>
          </a:xfrm>
          <a:prstGeom prst="line">
            <a:avLst/>
          </a:prstGeom>
          <a:ln w="28575">
            <a:solidFill>
              <a:srgbClr val="1254A2"/>
            </a:solidFill>
          </a:ln>
        </p:spPr>
        <p:style>
          <a:lnRef idx="1">
            <a:schemeClr val="accent1"/>
          </a:lnRef>
          <a:fillRef idx="0">
            <a:schemeClr val="accent1"/>
          </a:fillRef>
          <a:effectRef idx="0">
            <a:schemeClr val="accent1"/>
          </a:effectRef>
          <a:fontRef idx="minor">
            <a:schemeClr val="tx1"/>
          </a:fontRef>
        </p:style>
      </p:cxnSp>
      <p:sp>
        <p:nvSpPr>
          <p:cNvPr id="6" name="CuadroTexto 5">
            <a:extLst>
              <a:ext uri="{FF2B5EF4-FFF2-40B4-BE49-F238E27FC236}">
                <a16:creationId xmlns:a16="http://schemas.microsoft.com/office/drawing/2014/main" id="{0677DE8D-B567-4E5E-AF62-07AC2220616A}"/>
              </a:ext>
            </a:extLst>
          </p:cNvPr>
          <p:cNvSpPr txBox="1"/>
          <p:nvPr/>
        </p:nvSpPr>
        <p:spPr>
          <a:xfrm>
            <a:off x="3368415" y="5531806"/>
            <a:ext cx="5781529" cy="369332"/>
          </a:xfrm>
          <a:prstGeom prst="rect">
            <a:avLst/>
          </a:prstGeom>
          <a:noFill/>
        </p:spPr>
        <p:txBody>
          <a:bodyPr wrap="square" rtlCol="0">
            <a:spAutoFit/>
          </a:bodyPr>
          <a:lstStyle/>
          <a:p>
            <a:pPr algn="ctr" defTabSz="685800" eaLnBrk="1" fontAlgn="auto" hangingPunct="1">
              <a:spcBef>
                <a:spcPts val="0"/>
              </a:spcBef>
              <a:spcAft>
                <a:spcPts val="0"/>
              </a:spcAft>
              <a:defRPr/>
            </a:pPr>
            <a:r>
              <a:rPr lang="en-US" dirty="0">
                <a:solidFill>
                  <a:srgbClr val="E7E6E6">
                    <a:lumMod val="50000"/>
                  </a:srgbClr>
                </a:solidFill>
                <a:latin typeface="Arial Narrow" panose="020B0606020202030204" pitchFamily="34" charset="0"/>
              </a:rPr>
              <a:t>Rodrigo Vega, Benjamín Suárez</a:t>
            </a:r>
            <a:r>
              <a:rPr lang="es-CL" dirty="0">
                <a:solidFill>
                  <a:srgbClr val="E7E6E6">
                    <a:lumMod val="50000"/>
                  </a:srgbClr>
                </a:solidFill>
                <a:latin typeface="Arial Narrow" panose="020B0606020202030204" pitchFamily="34" charset="0"/>
              </a:rPr>
              <a:t> y María Fernanda Jiménez</a:t>
            </a:r>
          </a:p>
        </p:txBody>
      </p:sp>
      <p:sp>
        <p:nvSpPr>
          <p:cNvPr id="7" name="CuadroTexto 6">
            <a:extLst>
              <a:ext uri="{FF2B5EF4-FFF2-40B4-BE49-F238E27FC236}">
                <a16:creationId xmlns:a16="http://schemas.microsoft.com/office/drawing/2014/main" id="{904DD8AF-44E9-47D3-848A-6E4E5459895B}"/>
              </a:ext>
            </a:extLst>
          </p:cNvPr>
          <p:cNvSpPr txBox="1"/>
          <p:nvPr/>
        </p:nvSpPr>
        <p:spPr>
          <a:xfrm>
            <a:off x="7757652" y="6112379"/>
            <a:ext cx="1228990" cy="276999"/>
          </a:xfrm>
          <a:prstGeom prst="rect">
            <a:avLst/>
          </a:prstGeom>
          <a:noFill/>
        </p:spPr>
        <p:txBody>
          <a:bodyPr wrap="square" rtlCol="0">
            <a:spAutoFit/>
          </a:bodyPr>
          <a:lstStyle/>
          <a:p>
            <a:pPr algn="ctr" defTabSz="685800" eaLnBrk="1" fontAlgn="auto" hangingPunct="1">
              <a:spcBef>
                <a:spcPts val="0"/>
              </a:spcBef>
              <a:spcAft>
                <a:spcPts val="0"/>
              </a:spcAft>
              <a:defRPr/>
            </a:pPr>
            <a:r>
              <a:rPr lang="es-CL" sz="1200">
                <a:solidFill>
                  <a:prstClr val="white"/>
                </a:solidFill>
                <a:latin typeface="Calibri Light" panose="020F0302020204030204"/>
                <a:cs typeface="+mn-cs"/>
              </a:rPr>
              <a:t>Marzo, 2021</a:t>
            </a:r>
            <a:endParaRPr lang="es-CL" sz="1200">
              <a:solidFill>
                <a:prstClr val="white">
                  <a:lumMod val="50000"/>
                </a:prstClr>
              </a:solidFill>
              <a:latin typeface="DINPro-Light" panose="02000504040000020003" pitchFamily="50" charset="0"/>
              <a:cs typeface="+mn-cs"/>
            </a:endParaRPr>
          </a:p>
        </p:txBody>
      </p:sp>
      <p:sp>
        <p:nvSpPr>
          <p:cNvPr id="8" name="CuadroTexto 7">
            <a:extLst>
              <a:ext uri="{FF2B5EF4-FFF2-40B4-BE49-F238E27FC236}">
                <a16:creationId xmlns:a16="http://schemas.microsoft.com/office/drawing/2014/main" id="{644FC223-B47E-4C00-A5F5-74759B8B17F4}"/>
              </a:ext>
            </a:extLst>
          </p:cNvPr>
          <p:cNvSpPr txBox="1"/>
          <p:nvPr/>
        </p:nvSpPr>
        <p:spPr>
          <a:xfrm>
            <a:off x="3997724" y="4081534"/>
            <a:ext cx="4214523" cy="323165"/>
          </a:xfrm>
          <a:prstGeom prst="rect">
            <a:avLst/>
          </a:prstGeom>
          <a:noFill/>
        </p:spPr>
        <p:txBody>
          <a:bodyPr wrap="square" rtlCol="0">
            <a:spAutoFit/>
          </a:bodyPr>
          <a:lstStyle/>
          <a:p>
            <a:pPr algn="ctr" defTabSz="685800" eaLnBrk="1" fontAlgn="auto" hangingPunct="1">
              <a:spcBef>
                <a:spcPts val="0"/>
              </a:spcBef>
              <a:spcAft>
                <a:spcPts val="0"/>
              </a:spcAft>
            </a:pPr>
            <a:r>
              <a:rPr lang="es-CL" sz="1500" dirty="0">
                <a:solidFill>
                  <a:schemeClr val="accent1">
                    <a:lumMod val="50000"/>
                  </a:schemeClr>
                </a:solidFill>
                <a:latin typeface="Arial Narrow" panose="020B0606020202030204" pitchFamily="34" charset="0"/>
              </a:rPr>
              <a:t>Departamento de Evaluación de Pesquerías</a:t>
            </a:r>
          </a:p>
        </p:txBody>
      </p:sp>
      <p:sp>
        <p:nvSpPr>
          <p:cNvPr id="10" name="CuadroTexto 9">
            <a:extLst>
              <a:ext uri="{FF2B5EF4-FFF2-40B4-BE49-F238E27FC236}">
                <a16:creationId xmlns:a16="http://schemas.microsoft.com/office/drawing/2014/main" id="{C55F9E2F-3628-4427-B17F-C5551943AC92}"/>
              </a:ext>
            </a:extLst>
          </p:cNvPr>
          <p:cNvSpPr txBox="1"/>
          <p:nvPr/>
        </p:nvSpPr>
        <p:spPr>
          <a:xfrm>
            <a:off x="2987672" y="6201183"/>
            <a:ext cx="7039968" cy="553998"/>
          </a:xfrm>
          <a:prstGeom prst="rect">
            <a:avLst/>
          </a:prstGeom>
          <a:noFill/>
        </p:spPr>
        <p:txBody>
          <a:bodyPr wrap="square" rtlCol="0">
            <a:spAutoFit/>
          </a:bodyPr>
          <a:lstStyle/>
          <a:p>
            <a:pPr algn="ctr" defTabSz="685800" eaLnBrk="1" fontAlgn="auto" hangingPunct="1">
              <a:spcBef>
                <a:spcPts val="0"/>
              </a:spcBef>
              <a:spcAft>
                <a:spcPts val="0"/>
              </a:spcAft>
            </a:pPr>
            <a:r>
              <a:rPr lang="en-US" sz="1500" dirty="0">
                <a:solidFill>
                  <a:schemeClr val="accent1">
                    <a:lumMod val="50000"/>
                  </a:schemeClr>
                </a:solidFill>
                <a:latin typeface="Arial Narrow" panose="020B0606020202030204" pitchFamily="34" charset="0"/>
              </a:rPr>
              <a:t>Taller</a:t>
            </a:r>
            <a:r>
              <a:rPr lang="es-CL" sz="1500" dirty="0">
                <a:solidFill>
                  <a:schemeClr val="accent1">
                    <a:lumMod val="50000"/>
                  </a:schemeClr>
                </a:solidFill>
                <a:latin typeface="Arial Narrow" panose="020B0606020202030204" pitchFamily="34" charset="0"/>
              </a:rPr>
              <a:t> de datos y modelos</a:t>
            </a:r>
          </a:p>
          <a:p>
            <a:pPr algn="ctr" defTabSz="685800" eaLnBrk="1" fontAlgn="auto" hangingPunct="1">
              <a:spcBef>
                <a:spcPts val="0"/>
              </a:spcBef>
              <a:spcAft>
                <a:spcPts val="0"/>
              </a:spcAft>
            </a:pPr>
            <a:r>
              <a:rPr lang="es-CL" sz="1500" dirty="0">
                <a:solidFill>
                  <a:schemeClr val="accent1">
                    <a:lumMod val="50000"/>
                  </a:schemeClr>
                </a:solidFill>
                <a:latin typeface="Arial Narrow" panose="020B0606020202030204" pitchFamily="34" charset="0"/>
              </a:rPr>
              <a:t> Comité científico técnico de pequeños pelágicos</a:t>
            </a:r>
            <a:endParaRPr lang="en-US" sz="1500" dirty="0">
              <a:solidFill>
                <a:schemeClr val="accent1">
                  <a:lumMod val="50000"/>
                </a:schemeClr>
              </a:solidFill>
              <a:latin typeface="Arial Narrow" panose="020B0606020202030204" pitchFamily="34" charset="0"/>
            </a:endParaRPr>
          </a:p>
        </p:txBody>
      </p:sp>
      <p:sp>
        <p:nvSpPr>
          <p:cNvPr id="13" name="Rectángulo 11">
            <a:extLst>
              <a:ext uri="{FF2B5EF4-FFF2-40B4-BE49-F238E27FC236}">
                <a16:creationId xmlns:a16="http://schemas.microsoft.com/office/drawing/2014/main" id="{B699ED47-8B5E-4754-8390-708606D10769}"/>
              </a:ext>
            </a:extLst>
          </p:cNvPr>
          <p:cNvSpPr/>
          <p:nvPr/>
        </p:nvSpPr>
        <p:spPr>
          <a:xfrm>
            <a:off x="10027640" y="4849748"/>
            <a:ext cx="2164360" cy="2008252"/>
          </a:xfrm>
          <a:custGeom>
            <a:avLst/>
            <a:gdLst>
              <a:gd name="connsiteX0" fmla="*/ 0 w 2164360"/>
              <a:gd name="connsiteY0" fmla="*/ 0 h 2548034"/>
              <a:gd name="connsiteX1" fmla="*/ 2164360 w 2164360"/>
              <a:gd name="connsiteY1" fmla="*/ 0 h 2548034"/>
              <a:gd name="connsiteX2" fmla="*/ 2164360 w 2164360"/>
              <a:gd name="connsiteY2" fmla="*/ 2548034 h 2548034"/>
              <a:gd name="connsiteX3" fmla="*/ 0 w 2164360"/>
              <a:gd name="connsiteY3" fmla="*/ 2548034 h 2548034"/>
              <a:gd name="connsiteX4" fmla="*/ 0 w 2164360"/>
              <a:gd name="connsiteY4" fmla="*/ 0 h 2548034"/>
              <a:gd name="connsiteX0" fmla="*/ 981512 w 2164360"/>
              <a:gd name="connsiteY0" fmla="*/ 1342239 h 2548034"/>
              <a:gd name="connsiteX1" fmla="*/ 2164360 w 2164360"/>
              <a:gd name="connsiteY1" fmla="*/ 0 h 2548034"/>
              <a:gd name="connsiteX2" fmla="*/ 2164360 w 2164360"/>
              <a:gd name="connsiteY2" fmla="*/ 2548034 h 2548034"/>
              <a:gd name="connsiteX3" fmla="*/ 0 w 2164360"/>
              <a:gd name="connsiteY3" fmla="*/ 2548034 h 2548034"/>
              <a:gd name="connsiteX4" fmla="*/ 981512 w 2164360"/>
              <a:gd name="connsiteY4" fmla="*/ 1342239 h 25480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64360" h="2548034">
                <a:moveTo>
                  <a:pt x="981512" y="1342239"/>
                </a:moveTo>
                <a:lnTo>
                  <a:pt x="2164360" y="0"/>
                </a:lnTo>
                <a:lnTo>
                  <a:pt x="2164360" y="2548034"/>
                </a:lnTo>
                <a:lnTo>
                  <a:pt x="0" y="2548034"/>
                </a:lnTo>
                <a:lnTo>
                  <a:pt x="981512" y="1342239"/>
                </a:lnTo>
                <a:close/>
              </a:path>
            </a:pathLst>
          </a:custGeom>
          <a:solidFill>
            <a:srgbClr val="163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4" name="Rectángulo 13">
            <a:extLst>
              <a:ext uri="{FF2B5EF4-FFF2-40B4-BE49-F238E27FC236}">
                <a16:creationId xmlns:a16="http://schemas.microsoft.com/office/drawing/2014/main" id="{AE738CDF-90C5-4D21-8E36-C931D0385267}"/>
              </a:ext>
            </a:extLst>
          </p:cNvPr>
          <p:cNvSpPr/>
          <p:nvPr/>
        </p:nvSpPr>
        <p:spPr>
          <a:xfrm flipV="1">
            <a:off x="1524000" y="-23881"/>
            <a:ext cx="10668000" cy="2414046"/>
          </a:xfrm>
          <a:prstGeom prst="rect">
            <a:avLst/>
          </a:prstGeom>
          <a:gradFill flip="none" rotWithShape="1">
            <a:gsLst>
              <a:gs pos="100000">
                <a:srgbClr val="E5E5E5"/>
              </a:gs>
              <a:gs pos="0">
                <a:schemeClr val="accent3">
                  <a:lumMod val="5000"/>
                  <a:lumOff val="95000"/>
                  <a:alpha val="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12" name="Rectángulo 21">
            <a:extLst>
              <a:ext uri="{FF2B5EF4-FFF2-40B4-BE49-F238E27FC236}">
                <a16:creationId xmlns:a16="http://schemas.microsoft.com/office/drawing/2014/main" id="{F4A16427-F67A-4009-9949-D1DEB35F3141}"/>
              </a:ext>
            </a:extLst>
          </p:cNvPr>
          <p:cNvSpPr/>
          <p:nvPr/>
        </p:nvSpPr>
        <p:spPr>
          <a:xfrm>
            <a:off x="-4" y="-23882"/>
            <a:ext cx="1887523" cy="6881882"/>
          </a:xfrm>
          <a:custGeom>
            <a:avLst/>
            <a:gdLst>
              <a:gd name="connsiteX0" fmla="*/ 0 w 1887523"/>
              <a:gd name="connsiteY0" fmla="*/ 0 h 4323216"/>
              <a:gd name="connsiteX1" fmla="*/ 1887523 w 1887523"/>
              <a:gd name="connsiteY1" fmla="*/ 0 h 4323216"/>
              <a:gd name="connsiteX2" fmla="*/ 1887523 w 1887523"/>
              <a:gd name="connsiteY2" fmla="*/ 4323216 h 4323216"/>
              <a:gd name="connsiteX3" fmla="*/ 0 w 1887523"/>
              <a:gd name="connsiteY3" fmla="*/ 4323216 h 4323216"/>
              <a:gd name="connsiteX4" fmla="*/ 0 w 1887523"/>
              <a:gd name="connsiteY4" fmla="*/ 0 h 4323216"/>
              <a:gd name="connsiteX0" fmla="*/ 0 w 1887523"/>
              <a:gd name="connsiteY0" fmla="*/ 0 h 4323216"/>
              <a:gd name="connsiteX1" fmla="*/ 1887523 w 1887523"/>
              <a:gd name="connsiteY1" fmla="*/ 0 h 4323216"/>
              <a:gd name="connsiteX2" fmla="*/ 1887523 w 1887523"/>
              <a:gd name="connsiteY2" fmla="*/ 2309859 h 4323216"/>
              <a:gd name="connsiteX3" fmla="*/ 0 w 1887523"/>
              <a:gd name="connsiteY3" fmla="*/ 4323216 h 4323216"/>
              <a:gd name="connsiteX4" fmla="*/ 0 w 1887523"/>
              <a:gd name="connsiteY4" fmla="*/ 0 h 4323216"/>
              <a:gd name="connsiteX0" fmla="*/ 0 w 1887523"/>
              <a:gd name="connsiteY0" fmla="*/ 0 h 4323216"/>
              <a:gd name="connsiteX1" fmla="*/ 1887523 w 1887523"/>
              <a:gd name="connsiteY1" fmla="*/ 0 h 4323216"/>
              <a:gd name="connsiteX2" fmla="*/ 1879134 w 1887523"/>
              <a:gd name="connsiteY2" fmla="*/ 2897088 h 4323216"/>
              <a:gd name="connsiteX3" fmla="*/ 0 w 1887523"/>
              <a:gd name="connsiteY3" fmla="*/ 4323216 h 4323216"/>
              <a:gd name="connsiteX4" fmla="*/ 0 w 1887523"/>
              <a:gd name="connsiteY4" fmla="*/ 0 h 43232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87523" h="4323216">
                <a:moveTo>
                  <a:pt x="0" y="0"/>
                </a:moveTo>
                <a:lnTo>
                  <a:pt x="1887523" y="0"/>
                </a:lnTo>
                <a:cubicBezTo>
                  <a:pt x="1884727" y="965696"/>
                  <a:pt x="1881930" y="1931392"/>
                  <a:pt x="1879134" y="2897088"/>
                </a:cubicBezTo>
                <a:lnTo>
                  <a:pt x="0" y="4323216"/>
                </a:lnTo>
                <a:lnTo>
                  <a:pt x="0" y="0"/>
                </a:lnTo>
                <a:close/>
              </a:path>
            </a:pathLst>
          </a:custGeom>
          <a:solidFill>
            <a:srgbClr val="16314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dirty="0"/>
          </a:p>
        </p:txBody>
      </p:sp>
      <p:sp>
        <p:nvSpPr>
          <p:cNvPr id="15" name="CuadroTexto 14">
            <a:extLst>
              <a:ext uri="{FF2B5EF4-FFF2-40B4-BE49-F238E27FC236}">
                <a16:creationId xmlns:a16="http://schemas.microsoft.com/office/drawing/2014/main" id="{582D1C1A-C17F-4318-8793-E9C98C88F6EC}"/>
              </a:ext>
            </a:extLst>
          </p:cNvPr>
          <p:cNvSpPr txBox="1"/>
          <p:nvPr/>
        </p:nvSpPr>
        <p:spPr>
          <a:xfrm>
            <a:off x="1838752" y="4518251"/>
            <a:ext cx="8761345" cy="646331"/>
          </a:xfrm>
          <a:prstGeom prst="rect">
            <a:avLst/>
          </a:prstGeom>
          <a:noFill/>
        </p:spPr>
        <p:txBody>
          <a:bodyPr wrap="square" rtlCol="0">
            <a:spAutoFit/>
          </a:bodyPr>
          <a:lstStyle/>
          <a:p>
            <a:pPr algn="ctr"/>
            <a:r>
              <a:rPr lang="es-CL" dirty="0">
                <a:solidFill>
                  <a:schemeClr val="accent1">
                    <a:lumMod val="50000"/>
                  </a:schemeClr>
                </a:solidFill>
                <a:latin typeface="Arial Narrow" panose="020B0606020202030204" pitchFamily="34" charset="0"/>
              </a:rPr>
              <a:t>Resultados del programa de investigación del descarte en la pesquería artesanal de</a:t>
            </a:r>
          </a:p>
          <a:p>
            <a:pPr algn="ctr"/>
            <a:r>
              <a:rPr lang="es-CL" dirty="0">
                <a:solidFill>
                  <a:schemeClr val="accent1">
                    <a:lumMod val="50000"/>
                  </a:schemeClr>
                </a:solidFill>
                <a:latin typeface="Arial Narrow" panose="020B0606020202030204" pitchFamily="34" charset="0"/>
              </a:rPr>
              <a:t>sardina austral de la región de Los lagos (2017-2019)</a:t>
            </a:r>
          </a:p>
        </p:txBody>
      </p:sp>
      <p:sp>
        <p:nvSpPr>
          <p:cNvPr id="16" name="CuadroTexto 15">
            <a:extLst>
              <a:ext uri="{FF2B5EF4-FFF2-40B4-BE49-F238E27FC236}">
                <a16:creationId xmlns:a16="http://schemas.microsoft.com/office/drawing/2014/main" id="{C0E9B79D-B209-4480-8FCA-488085BAC052}"/>
              </a:ext>
            </a:extLst>
          </p:cNvPr>
          <p:cNvSpPr txBox="1"/>
          <p:nvPr/>
        </p:nvSpPr>
        <p:spPr>
          <a:xfrm>
            <a:off x="10888329" y="6226795"/>
            <a:ext cx="1228990" cy="276999"/>
          </a:xfrm>
          <a:prstGeom prst="rect">
            <a:avLst/>
          </a:prstGeom>
          <a:noFill/>
        </p:spPr>
        <p:txBody>
          <a:bodyPr wrap="square" rtlCol="0">
            <a:spAutoFit/>
          </a:bodyPr>
          <a:lstStyle/>
          <a:p>
            <a:pPr algn="ctr" defTabSz="685800" eaLnBrk="1" fontAlgn="auto" hangingPunct="1">
              <a:spcBef>
                <a:spcPts val="0"/>
              </a:spcBef>
              <a:spcAft>
                <a:spcPts val="0"/>
              </a:spcAft>
              <a:defRPr/>
            </a:pPr>
            <a:r>
              <a:rPr lang="es-CL" sz="1200" dirty="0">
                <a:solidFill>
                  <a:prstClr val="white"/>
                </a:solidFill>
                <a:latin typeface="Arial Narrow" panose="020B0606020202030204" pitchFamily="34" charset="0"/>
              </a:rPr>
              <a:t>Mayo, 2021</a:t>
            </a:r>
            <a:endParaRPr lang="es-CL" sz="1200" dirty="0">
              <a:solidFill>
                <a:prstClr val="white">
                  <a:lumMod val="50000"/>
                </a:prstClr>
              </a:solidFill>
              <a:latin typeface="Arial Narrow" panose="020B0606020202030204" pitchFamily="34" charset="0"/>
            </a:endParaRPr>
          </a:p>
        </p:txBody>
      </p:sp>
      <p:pic>
        <p:nvPicPr>
          <p:cNvPr id="17" name="Imagen 16">
            <a:extLst>
              <a:ext uri="{FF2B5EF4-FFF2-40B4-BE49-F238E27FC236}">
                <a16:creationId xmlns:a16="http://schemas.microsoft.com/office/drawing/2014/main" id="{E4F4BD26-5BC1-4E87-A31A-C03767EC0A0D}"/>
              </a:ext>
            </a:extLst>
          </p:cNvPr>
          <p:cNvPicPr>
            <a:picLocks noChangeAspect="1"/>
          </p:cNvPicPr>
          <p:nvPr/>
        </p:nvPicPr>
        <p:blipFill rotWithShape="1">
          <a:blip r:embed="rId3">
            <a:extLst>
              <a:ext uri="{28A0092B-C50C-407E-A947-70E740481C1C}">
                <a14:useLocalDpi xmlns:a14="http://schemas.microsoft.com/office/drawing/2010/main" val="0"/>
              </a:ext>
            </a:extLst>
          </a:blip>
          <a:srcRect b="27114"/>
          <a:stretch/>
        </p:blipFill>
        <p:spPr>
          <a:xfrm>
            <a:off x="5543339" y="1889338"/>
            <a:ext cx="1102178" cy="1497002"/>
          </a:xfrm>
          <a:prstGeom prst="rect">
            <a:avLst/>
          </a:prstGeom>
        </p:spPr>
      </p:pic>
    </p:spTree>
    <p:extLst>
      <p:ext uri="{BB962C8B-B14F-4D97-AF65-F5344CB8AC3E}">
        <p14:creationId xmlns:p14="http://schemas.microsoft.com/office/powerpoint/2010/main" val="30656676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3">
            <a:extLst>
              <a:ext uri="{FF2B5EF4-FFF2-40B4-BE49-F238E27FC236}">
                <a16:creationId xmlns:a16="http://schemas.microsoft.com/office/drawing/2014/main" id="{F54E01C8-971D-468D-B56B-D841DCF4024F}"/>
              </a:ext>
            </a:extLst>
          </p:cNvPr>
          <p:cNvSpPr txBox="1">
            <a:spLocks noChangeArrowheads="1"/>
          </p:cNvSpPr>
          <p:nvPr/>
        </p:nvSpPr>
        <p:spPr bwMode="auto">
          <a:xfrm>
            <a:off x="0" y="-14124"/>
            <a:ext cx="12192000" cy="52322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REUNIONES OFICIALES CON ACTORES DE LA PESQUERÍA  ENTRE 2017 y 2019 </a:t>
            </a:r>
          </a:p>
        </p:txBody>
      </p:sp>
      <p:sp>
        <p:nvSpPr>
          <p:cNvPr id="20" name="CuadroTexto 19">
            <a:extLst>
              <a:ext uri="{FF2B5EF4-FFF2-40B4-BE49-F238E27FC236}">
                <a16:creationId xmlns:a16="http://schemas.microsoft.com/office/drawing/2014/main" id="{01EC2DC7-5136-4615-91F4-6D4AD4117C7E}"/>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21" name="Imagen 20">
            <a:extLst>
              <a:ext uri="{FF2B5EF4-FFF2-40B4-BE49-F238E27FC236}">
                <a16:creationId xmlns:a16="http://schemas.microsoft.com/office/drawing/2014/main" id="{606B2FE6-784E-43D4-AFCA-78C60C953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graphicFrame>
        <p:nvGraphicFramePr>
          <p:cNvPr id="4" name="Tabla 3">
            <a:extLst>
              <a:ext uri="{FF2B5EF4-FFF2-40B4-BE49-F238E27FC236}">
                <a16:creationId xmlns:a16="http://schemas.microsoft.com/office/drawing/2014/main" id="{774F7832-7B01-48ED-A9D3-596410935839}"/>
              </a:ext>
            </a:extLst>
          </p:cNvPr>
          <p:cNvGraphicFramePr>
            <a:graphicFrameLocks noGrp="1"/>
          </p:cNvGraphicFramePr>
          <p:nvPr>
            <p:extLst>
              <p:ext uri="{D42A27DB-BD31-4B8C-83A1-F6EECF244321}">
                <p14:modId xmlns:p14="http://schemas.microsoft.com/office/powerpoint/2010/main" val="677455725"/>
              </p:ext>
            </p:extLst>
          </p:nvPr>
        </p:nvGraphicFramePr>
        <p:xfrm>
          <a:off x="526085" y="866007"/>
          <a:ext cx="11185236" cy="5782545"/>
        </p:xfrm>
        <a:graphic>
          <a:graphicData uri="http://schemas.openxmlformats.org/drawingml/2006/table">
            <a:tbl>
              <a:tblPr firstRow="1" firstCol="1" bandRow="1"/>
              <a:tblGrid>
                <a:gridCol w="803564">
                  <a:extLst>
                    <a:ext uri="{9D8B030D-6E8A-4147-A177-3AD203B41FA5}">
                      <a16:colId xmlns:a16="http://schemas.microsoft.com/office/drawing/2014/main" val="3199540709"/>
                    </a:ext>
                  </a:extLst>
                </a:gridCol>
                <a:gridCol w="1163781">
                  <a:extLst>
                    <a:ext uri="{9D8B030D-6E8A-4147-A177-3AD203B41FA5}">
                      <a16:colId xmlns:a16="http://schemas.microsoft.com/office/drawing/2014/main" val="2244584338"/>
                    </a:ext>
                  </a:extLst>
                </a:gridCol>
                <a:gridCol w="1062182">
                  <a:extLst>
                    <a:ext uri="{9D8B030D-6E8A-4147-A177-3AD203B41FA5}">
                      <a16:colId xmlns:a16="http://schemas.microsoft.com/office/drawing/2014/main" val="499361972"/>
                    </a:ext>
                  </a:extLst>
                </a:gridCol>
                <a:gridCol w="2576946">
                  <a:extLst>
                    <a:ext uri="{9D8B030D-6E8A-4147-A177-3AD203B41FA5}">
                      <a16:colId xmlns:a16="http://schemas.microsoft.com/office/drawing/2014/main" val="3140476625"/>
                    </a:ext>
                  </a:extLst>
                </a:gridCol>
                <a:gridCol w="2394812">
                  <a:extLst>
                    <a:ext uri="{9D8B030D-6E8A-4147-A177-3AD203B41FA5}">
                      <a16:colId xmlns:a16="http://schemas.microsoft.com/office/drawing/2014/main" val="3960262348"/>
                    </a:ext>
                  </a:extLst>
                </a:gridCol>
                <a:gridCol w="2029406">
                  <a:extLst>
                    <a:ext uri="{9D8B030D-6E8A-4147-A177-3AD203B41FA5}">
                      <a16:colId xmlns:a16="http://schemas.microsoft.com/office/drawing/2014/main" val="3192842584"/>
                    </a:ext>
                  </a:extLst>
                </a:gridCol>
                <a:gridCol w="1154545">
                  <a:extLst>
                    <a:ext uri="{9D8B030D-6E8A-4147-A177-3AD203B41FA5}">
                      <a16:colId xmlns:a16="http://schemas.microsoft.com/office/drawing/2014/main" val="1572138592"/>
                    </a:ext>
                  </a:extLst>
                </a:gridCol>
              </a:tblGrid>
              <a:tr h="254244">
                <a:tc>
                  <a:txBody>
                    <a:bodyPr/>
                    <a:lstStyle/>
                    <a:p>
                      <a:pPr algn="ctr"/>
                      <a:r>
                        <a:rPr lang="es-CL" sz="1100" b="1" dirty="0">
                          <a:effectLst/>
                          <a:latin typeface="Arial Narrow" panose="020B0606020202030204" pitchFamily="34" charset="0"/>
                          <a:ea typeface="Times New Roman" panose="02020603050405020304" pitchFamily="18" charset="0"/>
                          <a:cs typeface="Times New Roman" panose="02020603050405020304" pitchFamily="18" charset="0"/>
                        </a:rPr>
                        <a:t>Año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b="1"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Fecha</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b="1"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Ciudad</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b="1">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Público objetivo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b="1"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Tema</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b="1">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Lugar</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b="1"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Número asistentes</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24177240"/>
                  </a:ext>
                </a:extLst>
              </a:tr>
              <a:tr h="381367">
                <a:tc rowSpan="5">
                  <a:txBody>
                    <a:bodyPr/>
                    <a:lstStyle/>
                    <a:p>
                      <a:pPr marL="71755" marR="71755" algn="ctr">
                        <a:spcAft>
                          <a:spcPts val="0"/>
                        </a:spcAft>
                      </a:pPr>
                      <a:r>
                        <a:rPr lang="es-CL" sz="1100" b="1" dirty="0">
                          <a:effectLst/>
                          <a:latin typeface="Arial Narrow" panose="020B0606020202030204" pitchFamily="34" charset="0"/>
                          <a:ea typeface="Times New Roman" panose="02020603050405020304" pitchFamily="18" charset="0"/>
                          <a:cs typeface="Times New Roman" panose="02020603050405020304" pitchFamily="18" charset="0"/>
                        </a:rPr>
                        <a:t>2017</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23 de febrero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Patrones, tripulantes y armadores</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Presentación del programa de investigación</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Salón multiuso Municipalidad,</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23</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extLst>
                  <a:ext uri="{0D108BD9-81ED-4DB2-BD59-A6C34878D82A}">
                    <a16:rowId xmlns:a16="http://schemas.microsoft.com/office/drawing/2014/main" val="3756357960"/>
                  </a:ext>
                </a:extLst>
              </a:tr>
              <a:tr h="381367">
                <a:tc vMerge="1">
                  <a:txBody>
                    <a:bodyPr/>
                    <a:lstStyle/>
                    <a:p>
                      <a:endParaRPr lang="es-CL"/>
                    </a:p>
                  </a:txBody>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24 de febrero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Gobernación Marítima, Armada de Chile</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Presentación del programa de investigación</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Capitanía de Puerto, 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15</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extLst>
                  <a:ext uri="{0D108BD9-81ED-4DB2-BD59-A6C34878D82A}">
                    <a16:rowId xmlns:a16="http://schemas.microsoft.com/office/drawing/2014/main" val="1864115168"/>
                  </a:ext>
                </a:extLst>
              </a:tr>
              <a:tr h="381367">
                <a:tc vMerge="1">
                  <a:txBody>
                    <a:bodyPr/>
                    <a:lstStyle/>
                    <a:p>
                      <a:endParaRPr lang="es-CL"/>
                    </a:p>
                  </a:txBody>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18 de</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mayo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Patrones y armadores</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Difusión y capacitación llenado de bitácoras</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Casa de la Cultura, 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14</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87344748"/>
                  </a:ext>
                </a:extLst>
              </a:tr>
              <a:tr h="381367">
                <a:tc vMerge="1">
                  <a:txBody>
                    <a:bodyPr/>
                    <a:lstStyle/>
                    <a:p>
                      <a:endParaRPr lang="es-CL"/>
                    </a:p>
                  </a:txBody>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12 de noviembre</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Patrones, tripulantes y armadores</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Avance del Programa de Investigación</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Salón bomberos,</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8</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extLst>
                  <a:ext uri="{0D108BD9-81ED-4DB2-BD59-A6C34878D82A}">
                    <a16:rowId xmlns:a16="http://schemas.microsoft.com/office/drawing/2014/main" val="1565359914"/>
                  </a:ext>
                </a:extLst>
              </a:tr>
              <a:tr h="381367">
                <a:tc vMerge="1">
                  <a:txBody>
                    <a:bodyPr/>
                    <a:lstStyle/>
                    <a:p>
                      <a:endParaRPr lang="es-CL"/>
                    </a:p>
                  </a:txBody>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12 de noviembre</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Patrones, tripulantes y armadores</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capacitación en el llenado de bitácoras de </a:t>
                      </a:r>
                      <a:r>
                        <a:rPr lang="es-CL" sz="1100" dirty="0" err="1">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autorreporte</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Salón bomberos,</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8</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5587696"/>
                  </a:ext>
                </a:extLst>
              </a:tr>
              <a:tr h="381367">
                <a:tc rowSpan="3">
                  <a:txBody>
                    <a:bodyPr/>
                    <a:lstStyle/>
                    <a:p>
                      <a:pPr marL="71755" marR="71755" algn="ctr">
                        <a:spcAft>
                          <a:spcPts val="0"/>
                        </a:spcAft>
                      </a:pPr>
                      <a:r>
                        <a:rPr lang="es-CL" sz="1100" b="1" dirty="0">
                          <a:effectLst/>
                          <a:latin typeface="Arial Narrow" panose="020B0606020202030204" pitchFamily="34" charset="0"/>
                          <a:ea typeface="Times New Roman" panose="02020603050405020304" pitchFamily="18" charset="0"/>
                          <a:cs typeface="Times New Roman" panose="02020603050405020304" pitchFamily="18" charset="0"/>
                        </a:rPr>
                        <a:t>2018</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21 de febrero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Dirigentes, patrones y armadores de la flota artesanal de 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Capacitación en llenado de bitácoras y </a:t>
                      </a:r>
                      <a:r>
                        <a:rPr lang="es-CL" sz="1100" dirty="0" err="1">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Marpol</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Casa de la Cultura, Calbuco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10</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3572513"/>
                  </a:ext>
                </a:extLst>
              </a:tr>
              <a:tr h="381367">
                <a:tc vMerge="1">
                  <a:txBody>
                    <a:bodyPr/>
                    <a:lstStyle/>
                    <a:p>
                      <a:endParaRPr lang="es-CL"/>
                    </a:p>
                  </a:txBody>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16 de mayo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Dirigentes, patrones y armadores de la flota artesanal de 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Reunión de coordinación</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Casa de la Cultura, Calbuco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12</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extLst>
                  <a:ext uri="{0D108BD9-81ED-4DB2-BD59-A6C34878D82A}">
                    <a16:rowId xmlns:a16="http://schemas.microsoft.com/office/drawing/2014/main" val="3290047131"/>
                  </a:ext>
                </a:extLst>
              </a:tr>
              <a:tr h="508490">
                <a:tc vMerge="1">
                  <a:txBody>
                    <a:bodyPr/>
                    <a:lstStyle/>
                    <a:p>
                      <a:endParaRPr lang="es-CL"/>
                    </a:p>
                  </a:txBody>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23-24 de Mayo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Dirigentes, patrones y armadores de la flota artesanal de 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Capacitación en   llegado de bitácoras y </a:t>
                      </a:r>
                      <a:r>
                        <a:rPr lang="es-CL" sz="1100" dirty="0" err="1">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Marpol</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Salón de la Compañía de Bomberos,</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p>
                      <a:pPr algn="ctr"/>
                      <a:r>
                        <a:rPr lang="es-CL" sz="11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Calbuco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effectLst/>
                          <a:latin typeface="Arial Narrow" panose="020B0606020202030204" pitchFamily="34" charset="0"/>
                          <a:ea typeface="Times New Roman" panose="02020603050405020304" pitchFamily="18" charset="0"/>
                          <a:cs typeface="Times New Roman" panose="02020603050405020304" pitchFamily="18" charset="0"/>
                        </a:rPr>
                        <a:t>15</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16899808"/>
                  </a:ext>
                </a:extLst>
              </a:tr>
              <a:tr h="508490">
                <a:tc rowSpan="6">
                  <a:txBody>
                    <a:bodyPr/>
                    <a:lstStyle/>
                    <a:p>
                      <a:pPr marL="71755" marR="71755" algn="ctr">
                        <a:spcAft>
                          <a:spcPts val="0"/>
                        </a:spcAft>
                      </a:pPr>
                      <a:r>
                        <a:rPr lang="es-CL" sz="1100" b="1" dirty="0">
                          <a:effectLst/>
                          <a:latin typeface="Arial Narrow" panose="020B0606020202030204" pitchFamily="34" charset="0"/>
                          <a:ea typeface="Times New Roman" panose="02020603050405020304" pitchFamily="18" charset="0"/>
                          <a:cs typeface="Times New Roman" panose="02020603050405020304" pitchFamily="18" charset="0"/>
                        </a:rPr>
                        <a:t>2019</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12 de febrero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Puerto Montt</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Dirigentes pesqueros, Subpesca</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Reunión de coordinación para mejorar la toma de la información</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Dirección Zonal de Pesca, Puerto Montt</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7</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extLst>
                  <a:ext uri="{0D108BD9-81ED-4DB2-BD59-A6C34878D82A}">
                    <a16:rowId xmlns:a16="http://schemas.microsoft.com/office/drawing/2014/main" val="4166804103"/>
                  </a:ext>
                </a:extLst>
              </a:tr>
              <a:tr h="381367">
                <a:tc vMerge="1">
                  <a:txBody>
                    <a:bodyPr/>
                    <a:lstStyle/>
                    <a:p>
                      <a:endParaRPr lang="es-CL"/>
                    </a:p>
                  </a:txBody>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7 de marzo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Patrones y armadores</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Capacitación y coordinación de embarques</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Casa de la Cultura, Calbuco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13</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extLst>
                  <a:ext uri="{0D108BD9-81ED-4DB2-BD59-A6C34878D82A}">
                    <a16:rowId xmlns:a16="http://schemas.microsoft.com/office/drawing/2014/main" val="3974944473"/>
                  </a:ext>
                </a:extLst>
              </a:tr>
              <a:tr h="254244">
                <a:tc vMerge="1">
                  <a:txBody>
                    <a:bodyPr/>
                    <a:lstStyle/>
                    <a:p>
                      <a:endParaRPr lang="es-CL"/>
                    </a:p>
                  </a:txBody>
                  <a:tcPr>
                    <a:lnT w="12700" cap="flat" cmpd="sng" algn="ctr">
                      <a:solidFill>
                        <a:srgbClr val="000000"/>
                      </a:solidFill>
                      <a:prstDash val="solid"/>
                      <a:round/>
                      <a:headEnd type="none" w="med" len="med"/>
                      <a:tailEnd type="none" w="med" len="med"/>
                    </a:lnT>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10 de Junio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Patrones y armadores</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Charlas de difusión a bordo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Embarcación artesanal</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6</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extLst>
                  <a:ext uri="{0D108BD9-81ED-4DB2-BD59-A6C34878D82A}">
                    <a16:rowId xmlns:a16="http://schemas.microsoft.com/office/drawing/2014/main" val="3763233811"/>
                  </a:ext>
                </a:extLst>
              </a:tr>
              <a:tr h="402047">
                <a:tc vMerge="1">
                  <a:txBody>
                    <a:bodyPr/>
                    <a:lstStyle/>
                    <a:p>
                      <a:endParaRPr lang="es-CL"/>
                    </a:p>
                  </a:txBody>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13 de mayo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Patrones y armadores</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Charlas de difusión a bordo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dirty="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Embarcación artesanal</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Times New Roman" panose="02020603050405020304" pitchFamily="18" charset="0"/>
                        </a:rPr>
                        <a:t>5</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EEAF6"/>
                    </a:solidFill>
                  </a:tcPr>
                </a:tc>
                <a:extLst>
                  <a:ext uri="{0D108BD9-81ED-4DB2-BD59-A6C34878D82A}">
                    <a16:rowId xmlns:a16="http://schemas.microsoft.com/office/drawing/2014/main" val="3610742432"/>
                  </a:ext>
                </a:extLst>
              </a:tr>
              <a:tr h="402047">
                <a:tc vMerge="1">
                  <a:txBody>
                    <a:bodyPr/>
                    <a:lstStyle/>
                    <a:p>
                      <a:endParaRPr lang="es-CL"/>
                    </a:p>
                  </a:txBody>
                  <a:tcPr/>
                </a:tc>
                <a:tc>
                  <a:txBody>
                    <a:bodyPr/>
                    <a:lstStyle/>
                    <a:p>
                      <a:pPr algn="ctr"/>
                      <a:r>
                        <a:rPr lang="es-CL" sz="1100" dirty="0">
                          <a:effectLst/>
                          <a:latin typeface="Arial Narrow" panose="020B0606020202030204" pitchFamily="34" charset="0"/>
                          <a:ea typeface="Times New Roman" panose="02020603050405020304" pitchFamily="18" charset="0"/>
                          <a:cs typeface="Times New Roman" panose="02020603050405020304" pitchFamily="18" charset="0"/>
                        </a:rPr>
                        <a:t>17 de diciembre</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effectLst/>
                          <a:latin typeface="Arial Narrow" panose="020B0606020202030204" pitchFamily="34" charset="0"/>
                          <a:ea typeface="Times New Roman" panose="02020603050405020304" pitchFamily="18" charset="0"/>
                          <a:cs typeface="Times New Roman" panose="02020603050405020304" pitchFamily="18" charset="0"/>
                        </a:rPr>
                        <a:t>Puerto Montt</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Dirigentes, de la flota artesanal de Calbuco, Subpesca</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effectLst/>
                          <a:latin typeface="Arial Narrow" panose="020B0606020202030204" pitchFamily="34" charset="0"/>
                          <a:ea typeface="Times New Roman" panose="02020603050405020304" pitchFamily="18" charset="0"/>
                          <a:cs typeface="Times New Roman" panose="02020603050405020304" pitchFamily="18" charset="0"/>
                        </a:rPr>
                        <a:t>Presentación de las medidas de mitigación</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effectLst/>
                          <a:latin typeface="Arial Narrow" panose="020B0606020202030204" pitchFamily="34" charset="0"/>
                          <a:ea typeface="Times New Roman" panose="02020603050405020304" pitchFamily="18" charset="0"/>
                          <a:cs typeface="Times New Roman" panose="02020603050405020304" pitchFamily="18" charset="0"/>
                        </a:rPr>
                        <a:t>Oficina </a:t>
                      </a:r>
                      <a:r>
                        <a:rPr lang="es-CL" sz="1100" dirty="0" err="1">
                          <a:effectLst/>
                          <a:latin typeface="Arial Narrow" panose="020B0606020202030204" pitchFamily="34" charset="0"/>
                          <a:ea typeface="Times New Roman" panose="02020603050405020304" pitchFamily="18" charset="0"/>
                          <a:cs typeface="Times New Roman" panose="02020603050405020304" pitchFamily="18" charset="0"/>
                        </a:rPr>
                        <a:t>Subpesca</a:t>
                      </a:r>
                      <a:r>
                        <a:rPr lang="es-CL" sz="1100" dirty="0">
                          <a:effectLst/>
                          <a:latin typeface="Arial Narrow" panose="020B0606020202030204" pitchFamily="34" charset="0"/>
                          <a:ea typeface="Times New Roman" panose="02020603050405020304" pitchFamily="18" charset="0"/>
                          <a:cs typeface="Times New Roman" panose="02020603050405020304" pitchFamily="18" charset="0"/>
                        </a:rPr>
                        <a:t> de Puerto Montt</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effectLst/>
                          <a:latin typeface="Arial Narrow" panose="020B0606020202030204" pitchFamily="34" charset="0"/>
                          <a:ea typeface="Times New Roman" panose="02020603050405020304" pitchFamily="18" charset="0"/>
                          <a:cs typeface="Times New Roman" panose="02020603050405020304" pitchFamily="18" charset="0"/>
                        </a:rPr>
                        <a:t>10</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64618132"/>
                  </a:ext>
                </a:extLst>
              </a:tr>
              <a:tr h="402047">
                <a:tc vMerge="1">
                  <a:txBody>
                    <a:bodyPr/>
                    <a:lstStyle/>
                    <a:p>
                      <a:endParaRPr lang="es-CL"/>
                    </a:p>
                  </a:txBody>
                  <a:tcPr/>
                </a:tc>
                <a:tc>
                  <a:txBody>
                    <a:bodyPr/>
                    <a:lstStyle/>
                    <a:p>
                      <a:pPr algn="ctr"/>
                      <a:r>
                        <a:rPr lang="es-CL" sz="1100">
                          <a:effectLst/>
                          <a:latin typeface="Arial Narrow" panose="020B0606020202030204" pitchFamily="34" charset="0"/>
                          <a:ea typeface="Times New Roman" panose="02020603050405020304" pitchFamily="18" charset="0"/>
                          <a:cs typeface="Times New Roman" panose="02020603050405020304" pitchFamily="18" charset="0"/>
                        </a:rPr>
                        <a:t>18 de diciembre</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effectLst/>
                          <a:latin typeface="Arial Narrow" panose="020B0606020202030204" pitchFamily="34" charset="0"/>
                          <a:ea typeface="Times New Roman" panose="02020603050405020304" pitchFamily="18" charset="0"/>
                          <a:cs typeface="Times New Roman" panose="02020603050405020304" pitchFamily="18" charset="0"/>
                        </a:rPr>
                        <a:t>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Dirigentes, patrones y armadores de la flota artesanal de Calbuco</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a:effectLst/>
                          <a:latin typeface="Arial Narrow" panose="020B0606020202030204" pitchFamily="34" charset="0"/>
                          <a:ea typeface="Times New Roman" panose="02020603050405020304" pitchFamily="18" charset="0"/>
                          <a:cs typeface="Times New Roman" panose="02020603050405020304" pitchFamily="18" charset="0"/>
                        </a:rPr>
                        <a:t>Presentación de las medidas de mitigación</a:t>
                      </a:r>
                      <a:endParaRPr lang="es-CL" sz="110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effectLst/>
                          <a:latin typeface="Arial Narrow" panose="020B0606020202030204" pitchFamily="34" charset="0"/>
                          <a:ea typeface="Times New Roman" panose="02020603050405020304" pitchFamily="18" charset="0"/>
                          <a:cs typeface="Times New Roman" panose="02020603050405020304" pitchFamily="18" charset="0"/>
                        </a:rPr>
                        <a:t>Sala de la Cultura de Calbuco</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a:r>
                        <a:rPr lang="es-CL" sz="1100" dirty="0">
                          <a:effectLst/>
                          <a:latin typeface="Arial Narrow" panose="020B0606020202030204" pitchFamily="34" charset="0"/>
                          <a:ea typeface="Times New Roman" panose="02020603050405020304" pitchFamily="18" charset="0"/>
                          <a:cs typeface="Times New Roman" panose="02020603050405020304" pitchFamily="18" charset="0"/>
                        </a:rPr>
                        <a:t>20</a:t>
                      </a:r>
                      <a:endParaRPr lang="es-CL" sz="11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5265" marR="4526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53205583"/>
                  </a:ext>
                </a:extLst>
              </a:tr>
            </a:tbl>
          </a:graphicData>
        </a:graphic>
      </p:graphicFrame>
    </p:spTree>
    <p:extLst>
      <p:ext uri="{BB962C8B-B14F-4D97-AF65-F5344CB8AC3E}">
        <p14:creationId xmlns:p14="http://schemas.microsoft.com/office/powerpoint/2010/main" val="379254489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uadroTexto 3">
            <a:extLst>
              <a:ext uri="{FF2B5EF4-FFF2-40B4-BE49-F238E27FC236}">
                <a16:creationId xmlns:a16="http://schemas.microsoft.com/office/drawing/2014/main" id="{26C07B6F-2FC4-47BF-8D46-B5B068C71ED4}"/>
              </a:ext>
            </a:extLst>
          </p:cNvPr>
          <p:cNvSpPr txBox="1">
            <a:spLocks noChangeArrowheads="1"/>
          </p:cNvSpPr>
          <p:nvPr/>
        </p:nvSpPr>
        <p:spPr bwMode="auto">
          <a:xfrm>
            <a:off x="0" y="-14124"/>
            <a:ext cx="12192000" cy="52441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b="1"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CONSIDERACIONES GENERALES </a:t>
            </a:r>
          </a:p>
        </p:txBody>
      </p:sp>
      <p:sp>
        <p:nvSpPr>
          <p:cNvPr id="11" name="CuadroTexto 10">
            <a:extLst>
              <a:ext uri="{FF2B5EF4-FFF2-40B4-BE49-F238E27FC236}">
                <a16:creationId xmlns:a16="http://schemas.microsoft.com/office/drawing/2014/main" id="{E9D432FD-8F60-4AC0-9290-FA3E214DAE6F}"/>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12" name="Imagen 11">
            <a:extLst>
              <a:ext uri="{FF2B5EF4-FFF2-40B4-BE49-F238E27FC236}">
                <a16:creationId xmlns:a16="http://schemas.microsoft.com/office/drawing/2014/main" id="{D6055477-361D-4B6B-B103-0365E8A1F7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sp>
        <p:nvSpPr>
          <p:cNvPr id="14" name="CuadroTexto 13">
            <a:extLst>
              <a:ext uri="{FF2B5EF4-FFF2-40B4-BE49-F238E27FC236}">
                <a16:creationId xmlns:a16="http://schemas.microsoft.com/office/drawing/2014/main" id="{D1C635C1-3B6D-4EFF-AF6C-702C98B85BD4}"/>
              </a:ext>
            </a:extLst>
          </p:cNvPr>
          <p:cNvSpPr txBox="1"/>
          <p:nvPr/>
        </p:nvSpPr>
        <p:spPr>
          <a:xfrm>
            <a:off x="390525" y="1014406"/>
            <a:ext cx="11100758" cy="4339650"/>
          </a:xfrm>
          <a:prstGeom prst="rect">
            <a:avLst/>
          </a:prstGeom>
          <a:solidFill>
            <a:schemeClr val="bg1"/>
          </a:solidFill>
        </p:spPr>
        <p:txBody>
          <a:bodyPr wrap="square">
            <a:spAutoFit/>
          </a:bodyPr>
          <a:lstStyle/>
          <a:p>
            <a:pPr marL="342900" lvl="0" indent="-342900" algn="just">
              <a:spcAft>
                <a:spcPts val="1200"/>
              </a:spcAft>
              <a:buFont typeface="Arial" panose="020B0604020202020204" pitchFamily="34" charset="0"/>
              <a:buChar char="•"/>
            </a:pPr>
            <a:r>
              <a:rPr lang="es-CL" sz="1400" dirty="0">
                <a:latin typeface="Arial Narrow" panose="020B0606020202030204" pitchFamily="34" charset="0"/>
                <a:ea typeface="Times New Roman" panose="02020603050405020304" pitchFamily="18" charset="0"/>
              </a:rPr>
              <a:t>Respecto a la metodología utilizada para la estimación de captura total, retenida y descartada, existe incertidumbre asociada al error de medición de la captura (estimación visual).</a:t>
            </a:r>
          </a:p>
          <a:p>
            <a:pPr marL="342900" lvl="0" indent="-342900" algn="just">
              <a:spcAft>
                <a:spcPts val="1200"/>
              </a:spcAft>
              <a:buFont typeface="Arial" panose="020B0604020202020204" pitchFamily="34" charset="0"/>
              <a:buChar char="•"/>
            </a:pPr>
            <a:r>
              <a:rPr lang="es-CL" sz="1400" dirty="0">
                <a:latin typeface="Arial Narrow" panose="020B0606020202030204" pitchFamily="34" charset="0"/>
                <a:ea typeface="Times New Roman" panose="02020603050405020304" pitchFamily="18" charset="0"/>
              </a:rPr>
              <a:t>La incertidumbre asociada al estimador de descarte es muy alta, sobre el 50% de coeficiente de variación, producto que los eventos de descarte son escasos.</a:t>
            </a:r>
          </a:p>
          <a:p>
            <a:pPr marL="342900" lvl="0" indent="-342900" algn="just">
              <a:spcAft>
                <a:spcPts val="1200"/>
              </a:spcAft>
              <a:buFont typeface="Arial" panose="020B0604020202020204" pitchFamily="34" charset="0"/>
              <a:buChar char="•"/>
            </a:pPr>
            <a:r>
              <a:rPr lang="es-CL" sz="1400" dirty="0">
                <a:latin typeface="Arial Narrow" panose="020B0606020202030204" pitchFamily="34" charset="0"/>
                <a:ea typeface="Times New Roman" panose="02020603050405020304" pitchFamily="18" charset="0"/>
              </a:rPr>
              <a:t>A diferencia de las flotas industriales, en la flota artesanal de la pesquería de sardina austral no está implementado completamente el Reglamento de Observadores Científicos (ROC), por tanto, el embarque de observadores científicos sigue condicionado a la voluntad de armadores y patrones de pesca.</a:t>
            </a:r>
          </a:p>
          <a:p>
            <a:pPr marL="342900" lvl="0" indent="-342900" algn="just">
              <a:spcAft>
                <a:spcPts val="1200"/>
              </a:spcAft>
              <a:buFont typeface="Arial" panose="020B0604020202020204" pitchFamily="34" charset="0"/>
              <a:buChar char="•"/>
            </a:pPr>
            <a:r>
              <a:rPr lang="es-CL" sz="1400" dirty="0">
                <a:latin typeface="Arial Narrow" panose="020B0606020202030204" pitchFamily="34" charset="0"/>
                <a:ea typeface="Times New Roman" panose="02020603050405020304" pitchFamily="18" charset="0"/>
              </a:rPr>
              <a:t>Respecto al número de viajes totales realizados por la flota artesanal, estos variaron en torno a los  525 viajes anuales.</a:t>
            </a:r>
            <a:endParaRPr lang="es-ES" sz="1400" dirty="0">
              <a:latin typeface="Arial Narrow" panose="020B0606020202030204" pitchFamily="34" charset="0"/>
              <a:ea typeface="Times New Roman" panose="02020603050405020304" pitchFamily="18" charset="0"/>
            </a:endParaRPr>
          </a:p>
          <a:p>
            <a:pPr marL="342900" indent="-342900" algn="just">
              <a:spcAft>
                <a:spcPts val="1200"/>
              </a:spcAft>
              <a:buFont typeface="Arial" panose="020B0604020202020204" pitchFamily="34" charset="0"/>
              <a:buChar char="•"/>
            </a:pPr>
            <a:r>
              <a:rPr lang="es-CL" sz="1400" dirty="0">
                <a:latin typeface="Arial Narrow" panose="020B0606020202030204" pitchFamily="34" charset="0"/>
              </a:rPr>
              <a:t>El número de viajes utilizado para hacer estimaciones, se varió entre 16 viajes (~60 lances) y 29 viajes (~80 lances) por año.</a:t>
            </a:r>
            <a:endParaRPr lang="es-CL" sz="1400" dirty="0">
              <a:effectLst/>
              <a:latin typeface="Times New Roman" panose="02020603050405020304" pitchFamily="18" charset="0"/>
              <a:ea typeface="Times New Roman" panose="02020603050405020304" pitchFamily="18" charset="0"/>
            </a:endParaRPr>
          </a:p>
          <a:p>
            <a:pPr marL="342900" lvl="0" indent="-342900" algn="just">
              <a:spcAft>
                <a:spcPts val="1200"/>
              </a:spcAft>
              <a:buFont typeface="Arial" panose="020B0604020202020204" pitchFamily="34" charset="0"/>
              <a:buChar char="•"/>
            </a:pPr>
            <a:r>
              <a:rPr lang="es-CL" sz="1400" dirty="0">
                <a:effectLst/>
                <a:latin typeface="Arial Narrow" panose="020B0606020202030204" pitchFamily="34" charset="0"/>
                <a:ea typeface="Times New Roman" panose="02020603050405020304" pitchFamily="18" charset="0"/>
              </a:rPr>
              <a:t>El porcentaje de cobertura de los viajes muestreados es bajo, es decir, menos del 5% anual respecto a todos los viajes de la flota .</a:t>
            </a:r>
            <a:endParaRPr lang="es-CL" sz="1400" dirty="0">
              <a:effectLst/>
              <a:latin typeface="Times New Roman" panose="02020603050405020304" pitchFamily="18" charset="0"/>
              <a:ea typeface="Times New Roman" panose="02020603050405020304" pitchFamily="18" charset="0"/>
            </a:endParaRPr>
          </a:p>
          <a:p>
            <a:pPr marL="342900" lvl="0" indent="-342900" algn="just">
              <a:spcAft>
                <a:spcPts val="1200"/>
              </a:spcAft>
              <a:buFont typeface="Arial" panose="020B0604020202020204" pitchFamily="34" charset="0"/>
              <a:buChar char="•"/>
            </a:pPr>
            <a:r>
              <a:rPr lang="es-CL" sz="1400" dirty="0">
                <a:effectLst/>
                <a:latin typeface="Arial Narrow" panose="020B0606020202030204" pitchFamily="34" charset="0"/>
                <a:ea typeface="Times New Roman" panose="02020603050405020304" pitchFamily="18" charset="0"/>
              </a:rPr>
              <a:t>Problemáticas asociadas con la estimación de descarte </a:t>
            </a:r>
            <a:r>
              <a:rPr lang="es-CL" sz="1400" dirty="0">
                <a:latin typeface="Arial Narrow" panose="020B0606020202030204" pitchFamily="34" charset="0"/>
                <a:ea typeface="Times New Roman" panose="02020603050405020304" pitchFamily="18" charset="0"/>
              </a:rPr>
              <a:t>son</a:t>
            </a:r>
            <a:r>
              <a:rPr lang="es-CL" sz="1400" dirty="0">
                <a:effectLst/>
                <a:latin typeface="Arial Narrow" panose="020B0606020202030204" pitchFamily="34" charset="0"/>
                <a:ea typeface="Times New Roman" panose="02020603050405020304" pitchFamily="18" charset="0"/>
              </a:rPr>
              <a:t> la naturaleza de la pesquería, es decir, el tamaño de la flota, los cambios de abundancia de las especies, cambios en la proporción de especies (alternancia entre especies) y temas administrativos (normativas, decretos y leyes).</a:t>
            </a:r>
          </a:p>
          <a:p>
            <a:pPr marL="361950" lvl="0" indent="-361950" algn="just">
              <a:spcAft>
                <a:spcPts val="1200"/>
              </a:spcAft>
              <a:buFont typeface="Arial" panose="020B0604020202020204" pitchFamily="34" charset="0"/>
              <a:buChar char="•"/>
            </a:pPr>
            <a:r>
              <a:rPr lang="es-CL" sz="1400" dirty="0">
                <a:latin typeface="Arial Narrow" panose="020B0606020202030204" pitchFamily="34" charset="0"/>
                <a:ea typeface="Times New Roman" panose="02020603050405020304" pitchFamily="18" charset="0"/>
              </a:rPr>
              <a:t>Los aportes de las composiciones de tamaños o edad de la captura descartada son muy difíciles de obtener en el caso de las pesquerías de cerco, debido a la dificultad de tomar muestras del copo cuando se realiza el descarte. Por lo tanto, se asume que la composición de tallas/edad de la captura descartada es igual a la de la captura retenida.</a:t>
            </a:r>
          </a:p>
          <a:p>
            <a:pPr marL="342900" lvl="0" indent="-342900" algn="just">
              <a:spcAft>
                <a:spcPts val="600"/>
              </a:spcAft>
              <a:buFont typeface="Wingdings" panose="05000000000000000000" pitchFamily="2" charset="2"/>
              <a:buChar char=""/>
            </a:pPr>
            <a:endParaRPr lang="es-CL" sz="1400" dirty="0">
              <a:effectLst/>
              <a:latin typeface="Times New Roman" panose="02020603050405020304" pitchFamily="18" charset="0"/>
              <a:ea typeface="Times New Roman" panose="02020603050405020304" pitchFamily="18" charset="0"/>
            </a:endParaRPr>
          </a:p>
        </p:txBody>
      </p:sp>
    </p:spTree>
    <p:extLst>
      <p:ext uri="{BB962C8B-B14F-4D97-AF65-F5344CB8AC3E}">
        <p14:creationId xmlns:p14="http://schemas.microsoft.com/office/powerpoint/2010/main" val="42093911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3">
            <a:extLst>
              <a:ext uri="{FF2B5EF4-FFF2-40B4-BE49-F238E27FC236}">
                <a16:creationId xmlns:a16="http://schemas.microsoft.com/office/drawing/2014/main" id="{C3D13AB0-C5BC-47A6-AC88-0EAB316B0631}"/>
              </a:ext>
            </a:extLst>
          </p:cNvPr>
          <p:cNvSpPr txBox="1">
            <a:spLocks noChangeArrowheads="1"/>
          </p:cNvSpPr>
          <p:nvPr/>
        </p:nvSpPr>
        <p:spPr bwMode="auto">
          <a:xfrm>
            <a:off x="0" y="-14124"/>
            <a:ext cx="12192000" cy="52322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EJEMPLO DE NUEVA NORMATIVA ASOCIADA A LOS PLANES DE REDUCCIÓN</a:t>
            </a:r>
            <a:endParaRPr lang="es-CL" altLang="es-CL" sz="1600" b="1" dirty="0">
              <a:solidFill>
                <a:schemeClr val="bg1"/>
              </a:solidFill>
              <a:latin typeface="Arial Narrow" panose="020B0606020202030204" pitchFamily="34" charset="0"/>
            </a:endParaRPr>
          </a:p>
        </p:txBody>
      </p:sp>
      <p:sp>
        <p:nvSpPr>
          <p:cNvPr id="12" name="CuadroTexto 11">
            <a:extLst>
              <a:ext uri="{FF2B5EF4-FFF2-40B4-BE49-F238E27FC236}">
                <a16:creationId xmlns:a16="http://schemas.microsoft.com/office/drawing/2014/main" id="{366B80D4-BD90-4EB3-B372-DE9ECE6DABAE}"/>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13" name="Imagen 12">
            <a:extLst>
              <a:ext uri="{FF2B5EF4-FFF2-40B4-BE49-F238E27FC236}">
                <a16:creationId xmlns:a16="http://schemas.microsoft.com/office/drawing/2014/main" id="{C8E3EDB0-0078-4B17-BD7A-FE66737432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pic>
        <p:nvPicPr>
          <p:cNvPr id="7" name="Imagen 6">
            <a:extLst>
              <a:ext uri="{FF2B5EF4-FFF2-40B4-BE49-F238E27FC236}">
                <a16:creationId xmlns:a16="http://schemas.microsoft.com/office/drawing/2014/main" id="{9B652122-D846-464D-B8E9-3E4DB2358C36}"/>
              </a:ext>
            </a:extLst>
          </p:cNvPr>
          <p:cNvPicPr>
            <a:picLocks noChangeAspect="1"/>
          </p:cNvPicPr>
          <p:nvPr/>
        </p:nvPicPr>
        <p:blipFill rotWithShape="1">
          <a:blip r:embed="rId3"/>
          <a:srcRect l="4737" t="32695" r="79789" b="34683"/>
          <a:stretch/>
        </p:blipFill>
        <p:spPr>
          <a:xfrm>
            <a:off x="1516426" y="2829769"/>
            <a:ext cx="4192871" cy="2585627"/>
          </a:xfrm>
          <a:prstGeom prst="rect">
            <a:avLst/>
          </a:prstGeom>
        </p:spPr>
      </p:pic>
      <p:pic>
        <p:nvPicPr>
          <p:cNvPr id="8" name="Imagen 7">
            <a:extLst>
              <a:ext uri="{FF2B5EF4-FFF2-40B4-BE49-F238E27FC236}">
                <a16:creationId xmlns:a16="http://schemas.microsoft.com/office/drawing/2014/main" id="{2F96CF15-B425-453B-9D9F-D21E0C376CE3}"/>
              </a:ext>
            </a:extLst>
          </p:cNvPr>
          <p:cNvPicPr>
            <a:picLocks noChangeAspect="1"/>
          </p:cNvPicPr>
          <p:nvPr/>
        </p:nvPicPr>
        <p:blipFill rotWithShape="1">
          <a:blip r:embed="rId4"/>
          <a:srcRect l="71842" t="10526" r="10553" b="36572"/>
          <a:stretch/>
        </p:blipFill>
        <p:spPr>
          <a:xfrm>
            <a:off x="5709297" y="2718478"/>
            <a:ext cx="4612559" cy="4054086"/>
          </a:xfrm>
          <a:prstGeom prst="rect">
            <a:avLst/>
          </a:prstGeom>
        </p:spPr>
      </p:pic>
      <p:pic>
        <p:nvPicPr>
          <p:cNvPr id="14" name="Imagen 13">
            <a:extLst>
              <a:ext uri="{FF2B5EF4-FFF2-40B4-BE49-F238E27FC236}">
                <a16:creationId xmlns:a16="http://schemas.microsoft.com/office/drawing/2014/main" id="{7B649330-FE44-4E70-AA93-A83A1B2988AA}"/>
              </a:ext>
            </a:extLst>
          </p:cNvPr>
          <p:cNvPicPr>
            <a:picLocks noChangeAspect="1"/>
          </p:cNvPicPr>
          <p:nvPr/>
        </p:nvPicPr>
        <p:blipFill>
          <a:blip r:embed="rId5"/>
          <a:stretch>
            <a:fillRect/>
          </a:stretch>
        </p:blipFill>
        <p:spPr>
          <a:xfrm>
            <a:off x="1476375" y="726277"/>
            <a:ext cx="2831457" cy="1858144"/>
          </a:xfrm>
          <a:prstGeom prst="rect">
            <a:avLst/>
          </a:prstGeom>
          <a:ln>
            <a:solidFill>
              <a:schemeClr val="tx1"/>
            </a:solidFill>
          </a:ln>
        </p:spPr>
      </p:pic>
      <p:pic>
        <p:nvPicPr>
          <p:cNvPr id="16" name="Imagen 15">
            <a:extLst>
              <a:ext uri="{FF2B5EF4-FFF2-40B4-BE49-F238E27FC236}">
                <a16:creationId xmlns:a16="http://schemas.microsoft.com/office/drawing/2014/main" id="{13E702A6-42CA-4699-8319-7A5F1959F751}"/>
              </a:ext>
            </a:extLst>
          </p:cNvPr>
          <p:cNvPicPr>
            <a:picLocks noChangeAspect="1"/>
          </p:cNvPicPr>
          <p:nvPr/>
        </p:nvPicPr>
        <p:blipFill>
          <a:blip r:embed="rId6"/>
          <a:stretch>
            <a:fillRect/>
          </a:stretch>
        </p:blipFill>
        <p:spPr>
          <a:xfrm>
            <a:off x="4809203" y="794037"/>
            <a:ext cx="5906422" cy="1790384"/>
          </a:xfrm>
          <a:prstGeom prst="rect">
            <a:avLst/>
          </a:prstGeom>
        </p:spPr>
      </p:pic>
      <p:cxnSp>
        <p:nvCxnSpPr>
          <p:cNvPr id="18" name="Conector recto 17">
            <a:extLst>
              <a:ext uri="{FF2B5EF4-FFF2-40B4-BE49-F238E27FC236}">
                <a16:creationId xmlns:a16="http://schemas.microsoft.com/office/drawing/2014/main" id="{1DD1911B-DEE0-4EB2-9AF8-EE72A005DF05}"/>
              </a:ext>
            </a:extLst>
          </p:cNvPr>
          <p:cNvCxnSpPr>
            <a:cxnSpLocks/>
          </p:cNvCxnSpPr>
          <p:nvPr/>
        </p:nvCxnSpPr>
        <p:spPr>
          <a:xfrm>
            <a:off x="5709297" y="1905000"/>
            <a:ext cx="2682228"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93407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CuadroTexto 3">
            <a:extLst>
              <a:ext uri="{FF2B5EF4-FFF2-40B4-BE49-F238E27FC236}">
                <a16:creationId xmlns:a16="http://schemas.microsoft.com/office/drawing/2014/main" id="{C3D13AB0-C5BC-47A6-AC88-0EAB316B0631}"/>
              </a:ext>
            </a:extLst>
          </p:cNvPr>
          <p:cNvSpPr txBox="1">
            <a:spLocks noChangeArrowheads="1"/>
          </p:cNvSpPr>
          <p:nvPr/>
        </p:nvSpPr>
        <p:spPr bwMode="auto">
          <a:xfrm>
            <a:off x="0" y="-14124"/>
            <a:ext cx="12192000" cy="52322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EJEMPLO DE NUEVA NORMATIVA ASOCIADA A LOS PLANES DE REDUCCIÓN</a:t>
            </a:r>
          </a:p>
        </p:txBody>
      </p:sp>
      <p:sp>
        <p:nvSpPr>
          <p:cNvPr id="12" name="CuadroTexto 11">
            <a:extLst>
              <a:ext uri="{FF2B5EF4-FFF2-40B4-BE49-F238E27FC236}">
                <a16:creationId xmlns:a16="http://schemas.microsoft.com/office/drawing/2014/main" id="{366B80D4-BD90-4EB3-B372-DE9ECE6DABAE}"/>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err="1">
                <a:solidFill>
                  <a:schemeClr val="bg1"/>
                </a:solidFill>
              </a:rPr>
              <a:t>ituto</a:t>
            </a:r>
            <a:r>
              <a:rPr lang="es-CL" sz="1000" spc="250" dirty="0">
                <a:solidFill>
                  <a:schemeClr val="bg1"/>
                </a:solidFill>
              </a:rPr>
              <a:t> de Fomento Pesquero</a:t>
            </a:r>
          </a:p>
        </p:txBody>
      </p:sp>
      <p:pic>
        <p:nvPicPr>
          <p:cNvPr id="13" name="Imagen 12">
            <a:extLst>
              <a:ext uri="{FF2B5EF4-FFF2-40B4-BE49-F238E27FC236}">
                <a16:creationId xmlns:a16="http://schemas.microsoft.com/office/drawing/2014/main" id="{C8E3EDB0-0078-4B17-BD7A-FE66737432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pic>
        <p:nvPicPr>
          <p:cNvPr id="3" name="Imagen 2">
            <a:extLst>
              <a:ext uri="{FF2B5EF4-FFF2-40B4-BE49-F238E27FC236}">
                <a16:creationId xmlns:a16="http://schemas.microsoft.com/office/drawing/2014/main" id="{54712043-5699-4AC9-89AA-D301C5BC2FD4}"/>
              </a:ext>
            </a:extLst>
          </p:cNvPr>
          <p:cNvPicPr>
            <a:picLocks noChangeAspect="1"/>
          </p:cNvPicPr>
          <p:nvPr/>
        </p:nvPicPr>
        <p:blipFill>
          <a:blip r:embed="rId3"/>
          <a:stretch>
            <a:fillRect/>
          </a:stretch>
        </p:blipFill>
        <p:spPr>
          <a:xfrm>
            <a:off x="905358" y="1017728"/>
            <a:ext cx="3523768" cy="1348182"/>
          </a:xfrm>
          <a:prstGeom prst="rect">
            <a:avLst/>
          </a:prstGeom>
          <a:ln>
            <a:solidFill>
              <a:schemeClr val="tx1"/>
            </a:solidFill>
          </a:ln>
        </p:spPr>
      </p:pic>
      <p:pic>
        <p:nvPicPr>
          <p:cNvPr id="6" name="Imagen 5">
            <a:extLst>
              <a:ext uri="{FF2B5EF4-FFF2-40B4-BE49-F238E27FC236}">
                <a16:creationId xmlns:a16="http://schemas.microsoft.com/office/drawing/2014/main" id="{CABB143D-F392-46E0-B241-81F369316B61}"/>
              </a:ext>
            </a:extLst>
          </p:cNvPr>
          <p:cNvPicPr>
            <a:picLocks noChangeAspect="1"/>
          </p:cNvPicPr>
          <p:nvPr/>
        </p:nvPicPr>
        <p:blipFill>
          <a:blip r:embed="rId4"/>
          <a:stretch>
            <a:fillRect/>
          </a:stretch>
        </p:blipFill>
        <p:spPr>
          <a:xfrm>
            <a:off x="4707159" y="1323734"/>
            <a:ext cx="7276654" cy="771766"/>
          </a:xfrm>
          <a:prstGeom prst="rect">
            <a:avLst/>
          </a:prstGeom>
        </p:spPr>
      </p:pic>
      <p:cxnSp>
        <p:nvCxnSpPr>
          <p:cNvPr id="14" name="Conector recto 13">
            <a:extLst>
              <a:ext uri="{FF2B5EF4-FFF2-40B4-BE49-F238E27FC236}">
                <a16:creationId xmlns:a16="http://schemas.microsoft.com/office/drawing/2014/main" id="{AC8A3C92-FED1-40D3-B8DC-3F9C22003C85}"/>
              </a:ext>
            </a:extLst>
          </p:cNvPr>
          <p:cNvCxnSpPr>
            <a:cxnSpLocks/>
          </p:cNvCxnSpPr>
          <p:nvPr/>
        </p:nvCxnSpPr>
        <p:spPr>
          <a:xfrm>
            <a:off x="5985091" y="1809750"/>
            <a:ext cx="2958884"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pic>
        <p:nvPicPr>
          <p:cNvPr id="15" name="Imagen 14">
            <a:extLst>
              <a:ext uri="{FF2B5EF4-FFF2-40B4-BE49-F238E27FC236}">
                <a16:creationId xmlns:a16="http://schemas.microsoft.com/office/drawing/2014/main" id="{2B95853E-FA4A-479E-996E-65CA87251381}"/>
              </a:ext>
            </a:extLst>
          </p:cNvPr>
          <p:cNvPicPr>
            <a:picLocks noChangeAspect="1"/>
          </p:cNvPicPr>
          <p:nvPr/>
        </p:nvPicPr>
        <p:blipFill>
          <a:blip r:embed="rId5"/>
          <a:stretch>
            <a:fillRect/>
          </a:stretch>
        </p:blipFill>
        <p:spPr>
          <a:xfrm>
            <a:off x="4716967" y="2248142"/>
            <a:ext cx="6093908" cy="4506222"/>
          </a:xfrm>
          <a:prstGeom prst="rect">
            <a:avLst/>
          </a:prstGeom>
        </p:spPr>
      </p:pic>
    </p:spTree>
    <p:extLst>
      <p:ext uri="{BB962C8B-B14F-4D97-AF65-F5344CB8AC3E}">
        <p14:creationId xmlns:p14="http://schemas.microsoft.com/office/powerpoint/2010/main" val="4946952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CB2C1D07-16AD-4CE6-A23A-7AA8D48BC8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43" y="0"/>
            <a:ext cx="12215943" cy="6858000"/>
          </a:xfrm>
          <a:prstGeom prst="rect">
            <a:avLst/>
          </a:prstGeom>
        </p:spPr>
      </p:pic>
      <p:sp>
        <p:nvSpPr>
          <p:cNvPr id="5" name="CuadroTexto 4">
            <a:extLst>
              <a:ext uri="{FF2B5EF4-FFF2-40B4-BE49-F238E27FC236}">
                <a16:creationId xmlns:a16="http://schemas.microsoft.com/office/drawing/2014/main" id="{6DA818ED-232D-4E12-A09D-588E1A73F8ED}"/>
              </a:ext>
            </a:extLst>
          </p:cNvPr>
          <p:cNvSpPr txBox="1"/>
          <p:nvPr/>
        </p:nvSpPr>
        <p:spPr>
          <a:xfrm>
            <a:off x="1983160" y="465719"/>
            <a:ext cx="7740352" cy="646331"/>
          </a:xfrm>
          <a:prstGeom prst="rect">
            <a:avLst/>
          </a:prstGeom>
          <a:noFill/>
        </p:spPr>
        <p:txBody>
          <a:bodyPr wrap="square" rtlCol="0">
            <a:spAutoFit/>
          </a:bodyPr>
          <a:lstStyle/>
          <a:p>
            <a:pPr algn="ctr"/>
            <a:r>
              <a:rPr lang="es-CL" sz="3600" b="1" dirty="0">
                <a:solidFill>
                  <a:schemeClr val="bg1"/>
                </a:solidFill>
              </a:rPr>
              <a:t>¡GRACIAS!</a:t>
            </a:r>
          </a:p>
        </p:txBody>
      </p:sp>
    </p:spTree>
    <p:extLst>
      <p:ext uri="{BB962C8B-B14F-4D97-AF65-F5344CB8AC3E}">
        <p14:creationId xmlns:p14="http://schemas.microsoft.com/office/powerpoint/2010/main" val="40883517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n 13">
            <a:extLst>
              <a:ext uri="{FF2B5EF4-FFF2-40B4-BE49-F238E27FC236}">
                <a16:creationId xmlns:a16="http://schemas.microsoft.com/office/drawing/2014/main" id="{771CA12B-A6D9-462D-B9F0-98EE629BD79B}"/>
              </a:ext>
            </a:extLst>
          </p:cNvPr>
          <p:cNvPicPr>
            <a:picLocks noChangeAspect="1"/>
          </p:cNvPicPr>
          <p:nvPr/>
        </p:nvPicPr>
        <p:blipFill rotWithShape="1">
          <a:blip r:embed="rId3">
            <a:extLst>
              <a:ext uri="{28A0092B-C50C-407E-A947-70E740481C1C}">
                <a14:useLocalDpi xmlns:a14="http://schemas.microsoft.com/office/drawing/2010/main" val="0"/>
              </a:ext>
            </a:extLst>
          </a:blip>
          <a:srcRect t="1" r="37226" b="40558"/>
          <a:stretch/>
        </p:blipFill>
        <p:spPr>
          <a:xfrm>
            <a:off x="3940426" y="1672004"/>
            <a:ext cx="4317434" cy="4050000"/>
          </a:xfrm>
          <a:prstGeom prst="rect">
            <a:avLst/>
          </a:prstGeom>
        </p:spPr>
      </p:pic>
      <p:sp>
        <p:nvSpPr>
          <p:cNvPr id="15" name="Rectángulo 14">
            <a:extLst>
              <a:ext uri="{FF2B5EF4-FFF2-40B4-BE49-F238E27FC236}">
                <a16:creationId xmlns:a16="http://schemas.microsoft.com/office/drawing/2014/main" id="{58B148C9-FF89-4B2A-867A-9EEEFF755ABF}"/>
              </a:ext>
            </a:extLst>
          </p:cNvPr>
          <p:cNvSpPr/>
          <p:nvPr/>
        </p:nvSpPr>
        <p:spPr>
          <a:xfrm>
            <a:off x="4601696" y="2348880"/>
            <a:ext cx="2793591" cy="923330"/>
          </a:xfrm>
          <a:prstGeom prst="rect">
            <a:avLst/>
          </a:prstGeom>
        </p:spPr>
        <p:txBody>
          <a:bodyPr wrap="square">
            <a:spAutoFit/>
          </a:bodyPr>
          <a:lstStyle/>
          <a:p>
            <a:pPr algn="ctr"/>
            <a:r>
              <a:rPr lang="es-CL" altLang="es-CL" b="1" dirty="0">
                <a:latin typeface="Arial Narrow" panose="020B0606020202030204" pitchFamily="34" charset="0"/>
                <a:cs typeface="Calibri" panose="020F0502020204030204" pitchFamily="34" charset="0"/>
              </a:rPr>
              <a:t>Línea temporal del </a:t>
            </a:r>
          </a:p>
          <a:p>
            <a:pPr algn="ctr"/>
            <a:r>
              <a:rPr lang="es-CL" altLang="es-CL" b="1" dirty="0">
                <a:latin typeface="Arial Narrow" panose="020B0606020202030204" pitchFamily="34" charset="0"/>
                <a:cs typeface="Calibri" panose="020F0502020204030204" pitchFamily="34" charset="0"/>
              </a:rPr>
              <a:t>Programa de investigación del descarte</a:t>
            </a:r>
          </a:p>
        </p:txBody>
      </p:sp>
      <p:cxnSp>
        <p:nvCxnSpPr>
          <p:cNvPr id="16" name="Conector: angular 15">
            <a:extLst>
              <a:ext uri="{FF2B5EF4-FFF2-40B4-BE49-F238E27FC236}">
                <a16:creationId xmlns:a16="http://schemas.microsoft.com/office/drawing/2014/main" id="{C8F89B55-A02E-41C9-85D1-29B46AE84C1C}"/>
              </a:ext>
            </a:extLst>
          </p:cNvPr>
          <p:cNvCxnSpPr>
            <a:cxnSpLocks/>
            <a:stCxn id="54" idx="0"/>
            <a:endCxn id="17" idx="3"/>
          </p:cNvCxnSpPr>
          <p:nvPr/>
        </p:nvCxnSpPr>
        <p:spPr>
          <a:xfrm rot="16200000" flipV="1">
            <a:off x="5536260" y="1135830"/>
            <a:ext cx="694683" cy="267185"/>
          </a:xfrm>
          <a:prstGeom prst="bentConnector2">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7" name="Rectángulo: esquinas redondeadas 16">
            <a:extLst>
              <a:ext uri="{FF2B5EF4-FFF2-40B4-BE49-F238E27FC236}">
                <a16:creationId xmlns:a16="http://schemas.microsoft.com/office/drawing/2014/main" id="{002FBDA2-D726-4937-91D3-E94D93073D25}"/>
              </a:ext>
            </a:extLst>
          </p:cNvPr>
          <p:cNvSpPr/>
          <p:nvPr/>
        </p:nvSpPr>
        <p:spPr>
          <a:xfrm>
            <a:off x="1066708" y="665555"/>
            <a:ext cx="4683300" cy="513051"/>
          </a:xfrm>
          <a:prstGeom prst="roundRect">
            <a:avLst/>
          </a:prstGeom>
          <a:no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CL" sz="1200" dirty="0">
                <a:solidFill>
                  <a:schemeClr val="bg1">
                    <a:lumMod val="65000"/>
                  </a:schemeClr>
                </a:solidFill>
                <a:latin typeface="Arial Narrow" panose="020B0606020202030204" pitchFamily="34" charset="0"/>
              </a:rPr>
              <a:t>Mayo (2018): Pesquería artesanal de anchoveta y jurel regiones de Atacama y Coquimbo</a:t>
            </a:r>
          </a:p>
        </p:txBody>
      </p:sp>
      <p:cxnSp>
        <p:nvCxnSpPr>
          <p:cNvPr id="18" name="Conector: angular 17">
            <a:extLst>
              <a:ext uri="{FF2B5EF4-FFF2-40B4-BE49-F238E27FC236}">
                <a16:creationId xmlns:a16="http://schemas.microsoft.com/office/drawing/2014/main" id="{1DDEB924-E15D-4246-A52C-EFAD43A94080}"/>
              </a:ext>
            </a:extLst>
          </p:cNvPr>
          <p:cNvCxnSpPr>
            <a:cxnSpLocks/>
            <a:stCxn id="55" idx="0"/>
            <a:endCxn id="19" idx="1"/>
          </p:cNvCxnSpPr>
          <p:nvPr/>
        </p:nvCxnSpPr>
        <p:spPr>
          <a:xfrm rot="5400000" flipH="1" flipV="1">
            <a:off x="6744335" y="1047525"/>
            <a:ext cx="436095" cy="864062"/>
          </a:xfrm>
          <a:prstGeom prst="bentConnector2">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19" name="Rectángulo: esquinas redondeadas 18">
            <a:extLst>
              <a:ext uri="{FF2B5EF4-FFF2-40B4-BE49-F238E27FC236}">
                <a16:creationId xmlns:a16="http://schemas.microsoft.com/office/drawing/2014/main" id="{81E3FA65-BA19-4349-BF44-D4C1ED49E8B5}"/>
              </a:ext>
            </a:extLst>
          </p:cNvPr>
          <p:cNvSpPr/>
          <p:nvPr/>
        </p:nvSpPr>
        <p:spPr>
          <a:xfrm>
            <a:off x="7394413" y="1119666"/>
            <a:ext cx="3726976" cy="283683"/>
          </a:xfrm>
          <a:prstGeom prst="round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200" dirty="0">
                <a:solidFill>
                  <a:schemeClr val="bg1">
                    <a:lumMod val="65000"/>
                  </a:schemeClr>
                </a:solidFill>
                <a:latin typeface="Arial Narrow" panose="020B0606020202030204" pitchFamily="34" charset="0"/>
              </a:rPr>
              <a:t>Julio (2017): Propuesta plan mitigación SC./A centro-sur. </a:t>
            </a:r>
          </a:p>
        </p:txBody>
      </p:sp>
      <p:cxnSp>
        <p:nvCxnSpPr>
          <p:cNvPr id="20" name="Conector: angular 19">
            <a:extLst>
              <a:ext uri="{FF2B5EF4-FFF2-40B4-BE49-F238E27FC236}">
                <a16:creationId xmlns:a16="http://schemas.microsoft.com/office/drawing/2014/main" id="{A153E6BE-5A19-4FD2-82D5-BB62F27FDB65}"/>
              </a:ext>
            </a:extLst>
          </p:cNvPr>
          <p:cNvCxnSpPr>
            <a:cxnSpLocks/>
            <a:stCxn id="47" idx="0"/>
            <a:endCxn id="21" idx="1"/>
          </p:cNvCxnSpPr>
          <p:nvPr/>
        </p:nvCxnSpPr>
        <p:spPr>
          <a:xfrm rot="5400000" flipH="1" flipV="1">
            <a:off x="7820131" y="888350"/>
            <a:ext cx="247950" cy="1768872"/>
          </a:xfrm>
          <a:prstGeom prst="bentConnector2">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1" name="Rectángulo: esquinas redondeadas 20">
            <a:extLst>
              <a:ext uri="{FF2B5EF4-FFF2-40B4-BE49-F238E27FC236}">
                <a16:creationId xmlns:a16="http://schemas.microsoft.com/office/drawing/2014/main" id="{69A79319-CB22-41F0-A1DD-EEAD5B16D4E9}"/>
              </a:ext>
            </a:extLst>
          </p:cNvPr>
          <p:cNvSpPr/>
          <p:nvPr/>
        </p:nvSpPr>
        <p:spPr>
          <a:xfrm>
            <a:off x="8828542" y="1524806"/>
            <a:ext cx="2292847" cy="248010"/>
          </a:xfrm>
          <a:prstGeom prst="roundRect">
            <a:avLst/>
          </a:prstGeom>
          <a:solidFill>
            <a:schemeClr val="bg1"/>
          </a:solid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200" dirty="0">
                <a:solidFill>
                  <a:schemeClr val="tx1"/>
                </a:solidFill>
                <a:latin typeface="Arial Narrow" panose="020B0606020202030204" pitchFamily="34" charset="0"/>
              </a:rPr>
              <a:t>Febrero (2017): P. ART. SA. X Reg.</a:t>
            </a:r>
          </a:p>
        </p:txBody>
      </p:sp>
      <p:cxnSp>
        <p:nvCxnSpPr>
          <p:cNvPr id="22" name="Conector: angular 21">
            <a:extLst>
              <a:ext uri="{FF2B5EF4-FFF2-40B4-BE49-F238E27FC236}">
                <a16:creationId xmlns:a16="http://schemas.microsoft.com/office/drawing/2014/main" id="{BA66EC92-4319-452A-93A0-35A15FBB36DA}"/>
              </a:ext>
            </a:extLst>
          </p:cNvPr>
          <p:cNvCxnSpPr>
            <a:cxnSpLocks/>
            <a:stCxn id="43" idx="0"/>
            <a:endCxn id="23" idx="1"/>
          </p:cNvCxnSpPr>
          <p:nvPr/>
        </p:nvCxnSpPr>
        <p:spPr>
          <a:xfrm rot="5400000" flipH="1" flipV="1">
            <a:off x="7852816" y="1680324"/>
            <a:ext cx="186426" cy="907453"/>
          </a:xfrm>
          <a:prstGeom prst="bentConnector2">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3" name="Rectángulo: esquinas redondeadas 22">
            <a:extLst>
              <a:ext uri="{FF2B5EF4-FFF2-40B4-BE49-F238E27FC236}">
                <a16:creationId xmlns:a16="http://schemas.microsoft.com/office/drawing/2014/main" id="{77CEC04C-138E-4485-ACC2-8407535049BD}"/>
              </a:ext>
            </a:extLst>
          </p:cNvPr>
          <p:cNvSpPr/>
          <p:nvPr/>
        </p:nvSpPr>
        <p:spPr>
          <a:xfrm>
            <a:off x="8399756" y="1916832"/>
            <a:ext cx="2721634" cy="248010"/>
          </a:xfrm>
          <a:prstGeom prst="round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200" dirty="0">
                <a:solidFill>
                  <a:schemeClr val="bg1">
                    <a:lumMod val="50000"/>
                  </a:schemeClr>
                </a:solidFill>
                <a:latin typeface="Arial Narrow" panose="020B0606020202030204" pitchFamily="34" charset="0"/>
              </a:rPr>
              <a:t>Abril (2016): P. ART./IND. A. XV-II Reg.</a:t>
            </a:r>
          </a:p>
        </p:txBody>
      </p:sp>
      <p:cxnSp>
        <p:nvCxnSpPr>
          <p:cNvPr id="24" name="Conector recto 23">
            <a:extLst>
              <a:ext uri="{FF2B5EF4-FFF2-40B4-BE49-F238E27FC236}">
                <a16:creationId xmlns:a16="http://schemas.microsoft.com/office/drawing/2014/main" id="{38EFA29A-C84F-4474-925E-33AC9E218934}"/>
              </a:ext>
            </a:extLst>
          </p:cNvPr>
          <p:cNvCxnSpPr>
            <a:cxnSpLocks/>
            <a:stCxn id="48" idx="6"/>
            <a:endCxn id="25" idx="1"/>
          </p:cNvCxnSpPr>
          <p:nvPr/>
        </p:nvCxnSpPr>
        <p:spPr>
          <a:xfrm flipV="1">
            <a:off x="8001221" y="3003698"/>
            <a:ext cx="840013" cy="5459"/>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5" name="Rectángulo: esquinas redondeadas 24">
            <a:extLst>
              <a:ext uri="{FF2B5EF4-FFF2-40B4-BE49-F238E27FC236}">
                <a16:creationId xmlns:a16="http://schemas.microsoft.com/office/drawing/2014/main" id="{20816644-A8D7-43FE-91F3-D6A7A8D677C0}"/>
              </a:ext>
            </a:extLst>
          </p:cNvPr>
          <p:cNvSpPr/>
          <p:nvPr/>
        </p:nvSpPr>
        <p:spPr>
          <a:xfrm>
            <a:off x="8841234" y="2879693"/>
            <a:ext cx="2280156" cy="248010"/>
          </a:xfrm>
          <a:prstGeom prst="round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200" dirty="0">
                <a:solidFill>
                  <a:schemeClr val="bg1">
                    <a:lumMod val="50000"/>
                  </a:schemeClr>
                </a:solidFill>
                <a:latin typeface="Arial Narrow" panose="020B0606020202030204" pitchFamily="34" charset="0"/>
              </a:rPr>
              <a:t>Julio (2015): P. ART. SC./A. IX Reg.</a:t>
            </a:r>
          </a:p>
        </p:txBody>
      </p:sp>
      <p:cxnSp>
        <p:nvCxnSpPr>
          <p:cNvPr id="26" name="Conector recto 25">
            <a:extLst>
              <a:ext uri="{FF2B5EF4-FFF2-40B4-BE49-F238E27FC236}">
                <a16:creationId xmlns:a16="http://schemas.microsoft.com/office/drawing/2014/main" id="{D8E8332A-EB68-4BB9-AF09-E4BA5C2ECC51}"/>
              </a:ext>
            </a:extLst>
          </p:cNvPr>
          <p:cNvCxnSpPr>
            <a:cxnSpLocks/>
            <a:stCxn id="49" idx="6"/>
            <a:endCxn id="27" idx="1"/>
          </p:cNvCxnSpPr>
          <p:nvPr/>
        </p:nvCxnSpPr>
        <p:spPr>
          <a:xfrm>
            <a:off x="8111213" y="3822250"/>
            <a:ext cx="712726"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7" name="Rectángulo: esquinas redondeadas 26">
            <a:extLst>
              <a:ext uri="{FF2B5EF4-FFF2-40B4-BE49-F238E27FC236}">
                <a16:creationId xmlns:a16="http://schemas.microsoft.com/office/drawing/2014/main" id="{D4A6E9D8-3738-4B94-9A77-6B4530035E80}"/>
              </a:ext>
            </a:extLst>
          </p:cNvPr>
          <p:cNvSpPr/>
          <p:nvPr/>
        </p:nvSpPr>
        <p:spPr>
          <a:xfrm>
            <a:off x="8823939" y="3698245"/>
            <a:ext cx="2297451" cy="248010"/>
          </a:xfrm>
          <a:prstGeom prst="round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200" dirty="0">
                <a:solidFill>
                  <a:schemeClr val="bg1">
                    <a:lumMod val="50000"/>
                  </a:schemeClr>
                </a:solidFill>
                <a:latin typeface="Arial Narrow" panose="020B0606020202030204" pitchFamily="34" charset="0"/>
              </a:rPr>
              <a:t>Febrero (2015): P. IND. J. V-X Reg.</a:t>
            </a:r>
          </a:p>
        </p:txBody>
      </p:sp>
      <p:cxnSp>
        <p:nvCxnSpPr>
          <p:cNvPr id="28" name="Conector recto 27">
            <a:extLst>
              <a:ext uri="{FF2B5EF4-FFF2-40B4-BE49-F238E27FC236}">
                <a16:creationId xmlns:a16="http://schemas.microsoft.com/office/drawing/2014/main" id="{D2654E06-77EB-469C-B0EB-893562E3890B}"/>
              </a:ext>
            </a:extLst>
          </p:cNvPr>
          <p:cNvCxnSpPr>
            <a:cxnSpLocks/>
            <a:stCxn id="50" idx="6"/>
            <a:endCxn id="29" idx="1"/>
          </p:cNvCxnSpPr>
          <p:nvPr/>
        </p:nvCxnSpPr>
        <p:spPr>
          <a:xfrm flipV="1">
            <a:off x="7875101" y="4612284"/>
            <a:ext cx="793834" cy="1"/>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29" name="Rectángulo: esquinas redondeadas 28">
            <a:extLst>
              <a:ext uri="{FF2B5EF4-FFF2-40B4-BE49-F238E27FC236}">
                <a16:creationId xmlns:a16="http://schemas.microsoft.com/office/drawing/2014/main" id="{B8132E25-CE57-48DD-A496-EB5367C3F631}"/>
              </a:ext>
            </a:extLst>
          </p:cNvPr>
          <p:cNvSpPr/>
          <p:nvPr/>
        </p:nvSpPr>
        <p:spPr>
          <a:xfrm>
            <a:off x="8668935" y="4488279"/>
            <a:ext cx="2454694" cy="248010"/>
          </a:xfrm>
          <a:prstGeom prst="round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200" dirty="0">
                <a:solidFill>
                  <a:schemeClr val="bg1">
                    <a:lumMod val="50000"/>
                  </a:schemeClr>
                </a:solidFill>
                <a:latin typeface="Arial Narrow" panose="020B0606020202030204" pitchFamily="34" charset="0"/>
              </a:rPr>
              <a:t>Junio (2014): P. IND. SC./A. V-X Reg.</a:t>
            </a:r>
          </a:p>
        </p:txBody>
      </p:sp>
      <p:cxnSp>
        <p:nvCxnSpPr>
          <p:cNvPr id="30" name="Conector: angular 29">
            <a:extLst>
              <a:ext uri="{FF2B5EF4-FFF2-40B4-BE49-F238E27FC236}">
                <a16:creationId xmlns:a16="http://schemas.microsoft.com/office/drawing/2014/main" id="{D151C517-3F56-4FB8-87C0-DB5F65A333C4}"/>
              </a:ext>
            </a:extLst>
          </p:cNvPr>
          <p:cNvCxnSpPr>
            <a:cxnSpLocks/>
            <a:stCxn id="51" idx="4"/>
            <a:endCxn id="31" idx="1"/>
          </p:cNvCxnSpPr>
          <p:nvPr/>
        </p:nvCxnSpPr>
        <p:spPr>
          <a:xfrm rot="16200000" flipH="1">
            <a:off x="7380595" y="4810296"/>
            <a:ext cx="162654" cy="1867304"/>
          </a:xfrm>
          <a:prstGeom prst="bentConnector2">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1" name="Rectángulo: esquinas redondeadas 30">
            <a:extLst>
              <a:ext uri="{FF2B5EF4-FFF2-40B4-BE49-F238E27FC236}">
                <a16:creationId xmlns:a16="http://schemas.microsoft.com/office/drawing/2014/main" id="{D36508C3-A888-4D4D-95D3-839036E2FE03}"/>
              </a:ext>
            </a:extLst>
          </p:cNvPr>
          <p:cNvSpPr/>
          <p:nvPr/>
        </p:nvSpPr>
        <p:spPr>
          <a:xfrm>
            <a:off x="8395574" y="5701270"/>
            <a:ext cx="2728055" cy="248010"/>
          </a:xfrm>
          <a:prstGeom prst="round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200" dirty="0">
                <a:solidFill>
                  <a:schemeClr val="bg2">
                    <a:lumMod val="50000"/>
                  </a:schemeClr>
                </a:solidFill>
                <a:latin typeface="Arial Narrow" panose="020B0606020202030204" pitchFamily="34" charset="0"/>
              </a:rPr>
              <a:t>Abril (2014): SC y A / ART / VIII Región.</a:t>
            </a:r>
          </a:p>
        </p:txBody>
      </p:sp>
      <p:cxnSp>
        <p:nvCxnSpPr>
          <p:cNvPr id="32" name="Conector recto 31">
            <a:extLst>
              <a:ext uri="{FF2B5EF4-FFF2-40B4-BE49-F238E27FC236}">
                <a16:creationId xmlns:a16="http://schemas.microsoft.com/office/drawing/2014/main" id="{B95D4D28-06D3-424F-ACF5-E32A80D5FF32}"/>
              </a:ext>
            </a:extLst>
          </p:cNvPr>
          <p:cNvCxnSpPr>
            <a:cxnSpLocks/>
            <a:stCxn id="52" idx="6"/>
            <a:endCxn id="33" idx="1"/>
          </p:cNvCxnSpPr>
          <p:nvPr/>
        </p:nvCxnSpPr>
        <p:spPr>
          <a:xfrm>
            <a:off x="7385477" y="5227763"/>
            <a:ext cx="1014279" cy="0"/>
          </a:xfrm>
          <a:prstGeom prst="line">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33" name="Rectángulo: esquinas redondeadas 32">
            <a:extLst>
              <a:ext uri="{FF2B5EF4-FFF2-40B4-BE49-F238E27FC236}">
                <a16:creationId xmlns:a16="http://schemas.microsoft.com/office/drawing/2014/main" id="{16B77EA1-25A2-4E4D-B5C3-4009785C7DAC}"/>
              </a:ext>
            </a:extLst>
          </p:cNvPr>
          <p:cNvSpPr/>
          <p:nvPr/>
        </p:nvSpPr>
        <p:spPr>
          <a:xfrm>
            <a:off x="8399756" y="5103758"/>
            <a:ext cx="2721635" cy="248010"/>
          </a:xfrm>
          <a:prstGeom prst="round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200" dirty="0">
                <a:solidFill>
                  <a:schemeClr val="bg1">
                    <a:lumMod val="50000"/>
                  </a:schemeClr>
                </a:solidFill>
                <a:latin typeface="Arial Narrow" panose="020B0606020202030204" pitchFamily="34" charset="0"/>
              </a:rPr>
              <a:t>Mayo (2014): P. ART. SC./A. VII y XIV Reg.</a:t>
            </a:r>
          </a:p>
        </p:txBody>
      </p:sp>
      <p:sp>
        <p:nvSpPr>
          <p:cNvPr id="34" name="Rectángulo: esquinas redondeadas 33">
            <a:extLst>
              <a:ext uri="{FF2B5EF4-FFF2-40B4-BE49-F238E27FC236}">
                <a16:creationId xmlns:a16="http://schemas.microsoft.com/office/drawing/2014/main" id="{163B18C1-EDF7-4185-82BD-3C302898F11B}"/>
              </a:ext>
            </a:extLst>
          </p:cNvPr>
          <p:cNvSpPr/>
          <p:nvPr/>
        </p:nvSpPr>
        <p:spPr>
          <a:xfrm>
            <a:off x="1066708" y="1248749"/>
            <a:ext cx="4278883" cy="380051"/>
          </a:xfrm>
          <a:prstGeom prst="round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L" sz="1200" dirty="0">
                <a:solidFill>
                  <a:schemeClr val="bg1">
                    <a:lumMod val="65000"/>
                  </a:schemeClr>
                </a:solidFill>
                <a:latin typeface="Arial Narrow" panose="020B0606020202030204" pitchFamily="34" charset="0"/>
              </a:rPr>
              <a:t>Abril (2019): Propuesta plan de mitigación Anchoveta (XV-II R)</a:t>
            </a:r>
          </a:p>
        </p:txBody>
      </p:sp>
      <p:sp>
        <p:nvSpPr>
          <p:cNvPr id="35" name="Rectángulo: esquinas redondeadas 34">
            <a:extLst>
              <a:ext uri="{FF2B5EF4-FFF2-40B4-BE49-F238E27FC236}">
                <a16:creationId xmlns:a16="http://schemas.microsoft.com/office/drawing/2014/main" id="{5391F2CF-7FDE-44F1-B6B4-6455A1D41EAE}"/>
              </a:ext>
            </a:extLst>
          </p:cNvPr>
          <p:cNvSpPr/>
          <p:nvPr/>
        </p:nvSpPr>
        <p:spPr>
          <a:xfrm>
            <a:off x="1055802" y="1700808"/>
            <a:ext cx="3331072" cy="563143"/>
          </a:xfrm>
          <a:prstGeom prst="roundRect">
            <a:avLst/>
          </a:prstGeom>
          <a:solidFill>
            <a:schemeClr val="bg1"/>
          </a:solidFill>
          <a:ln w="381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CL" sz="1200" dirty="0">
                <a:solidFill>
                  <a:schemeClr val="bg1">
                    <a:lumMod val="65000"/>
                  </a:schemeClr>
                </a:solidFill>
                <a:latin typeface="Arial Narrow" panose="020B0606020202030204" pitchFamily="34" charset="0"/>
              </a:rPr>
              <a:t>Abril (2019): Propuesta plan de mitigación Jurel Industrial V-X Regiones y Aguas Internacionales</a:t>
            </a:r>
          </a:p>
        </p:txBody>
      </p:sp>
      <p:sp>
        <p:nvSpPr>
          <p:cNvPr id="36" name="Rectángulo: esquinas redondeadas 35">
            <a:extLst>
              <a:ext uri="{FF2B5EF4-FFF2-40B4-BE49-F238E27FC236}">
                <a16:creationId xmlns:a16="http://schemas.microsoft.com/office/drawing/2014/main" id="{D322FD86-3AE4-43AC-980A-8A702085F82E}"/>
              </a:ext>
            </a:extLst>
          </p:cNvPr>
          <p:cNvSpPr/>
          <p:nvPr/>
        </p:nvSpPr>
        <p:spPr>
          <a:xfrm>
            <a:off x="1066707" y="2331905"/>
            <a:ext cx="2451053" cy="923330"/>
          </a:xfrm>
          <a:prstGeom prst="roundRect">
            <a:avLst/>
          </a:prstGeom>
          <a:noFill/>
          <a:ln w="381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CL" sz="1200" dirty="0">
                <a:solidFill>
                  <a:schemeClr val="tx1"/>
                </a:solidFill>
                <a:latin typeface="Arial Narrow" panose="020B0606020202030204" pitchFamily="34" charset="0"/>
              </a:rPr>
              <a:t>Abril (2020): Propuesta de medidas de reducción descarte en la pesquería artesanal de sardina austral  de la Región de Los lagos (2017-2019)</a:t>
            </a:r>
          </a:p>
        </p:txBody>
      </p:sp>
      <p:cxnSp>
        <p:nvCxnSpPr>
          <p:cNvPr id="37" name="Conector: angular 36">
            <a:extLst>
              <a:ext uri="{FF2B5EF4-FFF2-40B4-BE49-F238E27FC236}">
                <a16:creationId xmlns:a16="http://schemas.microsoft.com/office/drawing/2014/main" id="{EDB9BD22-2EAD-4AFB-9EE3-6FCF4BC6B4FB}"/>
              </a:ext>
            </a:extLst>
          </p:cNvPr>
          <p:cNvCxnSpPr>
            <a:cxnSpLocks/>
            <a:stCxn id="53" idx="2"/>
            <a:endCxn id="36" idx="3"/>
          </p:cNvCxnSpPr>
          <p:nvPr/>
        </p:nvCxnSpPr>
        <p:spPr>
          <a:xfrm rot="10800000" flipV="1">
            <a:off x="3517761" y="2367222"/>
            <a:ext cx="998887" cy="426348"/>
          </a:xfrm>
          <a:prstGeom prst="bentConnector3">
            <a:avLst>
              <a:gd name="adj1" fmla="val 80199"/>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39" name="Conector: angular 38">
            <a:extLst>
              <a:ext uri="{FF2B5EF4-FFF2-40B4-BE49-F238E27FC236}">
                <a16:creationId xmlns:a16="http://schemas.microsoft.com/office/drawing/2014/main" id="{7EF549DF-C40F-4909-9E41-438623DDCEA4}"/>
              </a:ext>
            </a:extLst>
          </p:cNvPr>
          <p:cNvCxnSpPr>
            <a:cxnSpLocks/>
            <a:stCxn id="46" idx="0"/>
            <a:endCxn id="34" idx="3"/>
          </p:cNvCxnSpPr>
          <p:nvPr/>
        </p:nvCxnSpPr>
        <p:spPr>
          <a:xfrm rot="16200000" flipV="1">
            <a:off x="5281070" y="1503296"/>
            <a:ext cx="271378" cy="142335"/>
          </a:xfrm>
          <a:prstGeom prst="bentConnector2">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0" name="Conector: angular 75">
            <a:extLst>
              <a:ext uri="{FF2B5EF4-FFF2-40B4-BE49-F238E27FC236}">
                <a16:creationId xmlns:a16="http://schemas.microsoft.com/office/drawing/2014/main" id="{9AB18621-3A39-4992-87A4-9A357D2B100F}"/>
              </a:ext>
            </a:extLst>
          </p:cNvPr>
          <p:cNvCxnSpPr>
            <a:cxnSpLocks/>
            <a:stCxn id="45" idx="2"/>
            <a:endCxn id="35" idx="3"/>
          </p:cNvCxnSpPr>
          <p:nvPr/>
        </p:nvCxnSpPr>
        <p:spPr>
          <a:xfrm flipH="1" flipV="1">
            <a:off x="4386874" y="1982380"/>
            <a:ext cx="491790" cy="0"/>
          </a:xfrm>
          <a:prstGeom prst="straightConnector1">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1" name="Rectángulo: esquinas redondeadas 40">
            <a:extLst>
              <a:ext uri="{FF2B5EF4-FFF2-40B4-BE49-F238E27FC236}">
                <a16:creationId xmlns:a16="http://schemas.microsoft.com/office/drawing/2014/main" id="{AEB184BA-2A9E-4143-AC9C-0100731C133B}"/>
              </a:ext>
            </a:extLst>
          </p:cNvPr>
          <p:cNvSpPr/>
          <p:nvPr/>
        </p:nvSpPr>
        <p:spPr>
          <a:xfrm>
            <a:off x="1066709" y="3327970"/>
            <a:ext cx="2451053" cy="895499"/>
          </a:xfrm>
          <a:prstGeom prst="roundRect">
            <a:avLst/>
          </a:prstGeom>
          <a:noFill/>
          <a:ln w="381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CL" sz="1200" dirty="0">
                <a:solidFill>
                  <a:schemeClr val="bg1">
                    <a:lumMod val="65000"/>
                  </a:schemeClr>
                </a:solidFill>
                <a:latin typeface="Arial Narrow" panose="020B0606020202030204" pitchFamily="34" charset="0"/>
              </a:rPr>
              <a:t>Marzo (2021): Propuesta medidas de reducción del descarte pesquería anchoveta y jurel regiones de Atacama y Coquimbo</a:t>
            </a:r>
          </a:p>
        </p:txBody>
      </p:sp>
      <p:cxnSp>
        <p:nvCxnSpPr>
          <p:cNvPr id="42" name="Conector: angular 41">
            <a:extLst>
              <a:ext uri="{FF2B5EF4-FFF2-40B4-BE49-F238E27FC236}">
                <a16:creationId xmlns:a16="http://schemas.microsoft.com/office/drawing/2014/main" id="{71A91FBA-2545-4043-A700-8230CE1FA1EF}"/>
              </a:ext>
            </a:extLst>
          </p:cNvPr>
          <p:cNvCxnSpPr>
            <a:cxnSpLocks/>
            <a:stCxn id="44" idx="2"/>
            <a:endCxn id="41" idx="3"/>
          </p:cNvCxnSpPr>
          <p:nvPr/>
        </p:nvCxnSpPr>
        <p:spPr>
          <a:xfrm rot="10800000" flipV="1">
            <a:off x="3517762" y="2859196"/>
            <a:ext cx="678580" cy="916523"/>
          </a:xfrm>
          <a:prstGeom prst="bentConnector3">
            <a:avLst>
              <a:gd name="adj1" fmla="val 50000"/>
            </a:avLst>
          </a:prstGeom>
          <a:ln w="38100">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3" name="Elipse 42">
            <a:extLst>
              <a:ext uri="{FF2B5EF4-FFF2-40B4-BE49-F238E27FC236}">
                <a16:creationId xmlns:a16="http://schemas.microsoft.com/office/drawing/2014/main" id="{3FE8F481-D8FE-4546-8655-176FE6FA3097}"/>
              </a:ext>
            </a:extLst>
          </p:cNvPr>
          <p:cNvSpPr/>
          <p:nvPr/>
        </p:nvSpPr>
        <p:spPr>
          <a:xfrm>
            <a:off x="7421135" y="2227263"/>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4" name="Elipse 43">
            <a:extLst>
              <a:ext uri="{FF2B5EF4-FFF2-40B4-BE49-F238E27FC236}">
                <a16:creationId xmlns:a16="http://schemas.microsoft.com/office/drawing/2014/main" id="{12FFF21B-2B17-4003-98DA-DBC9125814BD}"/>
              </a:ext>
            </a:extLst>
          </p:cNvPr>
          <p:cNvSpPr/>
          <p:nvPr/>
        </p:nvSpPr>
        <p:spPr>
          <a:xfrm>
            <a:off x="4196342" y="2785586"/>
            <a:ext cx="142336" cy="147221"/>
          </a:xfrm>
          <a:prstGeom prst="ellipse">
            <a:avLst/>
          </a:prstGeom>
          <a:solidFill>
            <a:srgbClr val="FF0000"/>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5" name="Elipse 44">
            <a:extLst>
              <a:ext uri="{FF2B5EF4-FFF2-40B4-BE49-F238E27FC236}">
                <a16:creationId xmlns:a16="http://schemas.microsoft.com/office/drawing/2014/main" id="{5796D908-B6D7-43B0-A14D-8DB1E43B802A}"/>
              </a:ext>
            </a:extLst>
          </p:cNvPr>
          <p:cNvSpPr/>
          <p:nvPr/>
        </p:nvSpPr>
        <p:spPr>
          <a:xfrm>
            <a:off x="4878664" y="1927778"/>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6" name="Elipse 45">
            <a:extLst>
              <a:ext uri="{FF2B5EF4-FFF2-40B4-BE49-F238E27FC236}">
                <a16:creationId xmlns:a16="http://schemas.microsoft.com/office/drawing/2014/main" id="{7F00D764-2592-4C3C-AF44-3133E98D7CE5}"/>
              </a:ext>
            </a:extLst>
          </p:cNvPr>
          <p:cNvSpPr/>
          <p:nvPr/>
        </p:nvSpPr>
        <p:spPr>
          <a:xfrm>
            <a:off x="5416758" y="1710153"/>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7" name="Elipse 46">
            <a:extLst>
              <a:ext uri="{FF2B5EF4-FFF2-40B4-BE49-F238E27FC236}">
                <a16:creationId xmlns:a16="http://schemas.microsoft.com/office/drawing/2014/main" id="{11E7BF67-1D39-4667-B0E7-AFB1E3272A53}"/>
              </a:ext>
            </a:extLst>
          </p:cNvPr>
          <p:cNvSpPr/>
          <p:nvPr/>
        </p:nvSpPr>
        <p:spPr>
          <a:xfrm>
            <a:off x="6988502" y="1896761"/>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8" name="Elipse 47">
            <a:extLst>
              <a:ext uri="{FF2B5EF4-FFF2-40B4-BE49-F238E27FC236}">
                <a16:creationId xmlns:a16="http://schemas.microsoft.com/office/drawing/2014/main" id="{E58F57EF-C7A5-4D49-86D7-FC3D73E82BE5}"/>
              </a:ext>
            </a:extLst>
          </p:cNvPr>
          <p:cNvSpPr/>
          <p:nvPr/>
        </p:nvSpPr>
        <p:spPr>
          <a:xfrm>
            <a:off x="7858885" y="2935546"/>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49" name="Elipse 48">
            <a:extLst>
              <a:ext uri="{FF2B5EF4-FFF2-40B4-BE49-F238E27FC236}">
                <a16:creationId xmlns:a16="http://schemas.microsoft.com/office/drawing/2014/main" id="{2716229F-B866-4830-9160-910C7E965FB3}"/>
              </a:ext>
            </a:extLst>
          </p:cNvPr>
          <p:cNvSpPr/>
          <p:nvPr/>
        </p:nvSpPr>
        <p:spPr>
          <a:xfrm>
            <a:off x="7968877" y="3748639"/>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0" name="Elipse 49">
            <a:extLst>
              <a:ext uri="{FF2B5EF4-FFF2-40B4-BE49-F238E27FC236}">
                <a16:creationId xmlns:a16="http://schemas.microsoft.com/office/drawing/2014/main" id="{5B8D8855-7F93-421B-A2AB-7902D32B2FC3}"/>
              </a:ext>
            </a:extLst>
          </p:cNvPr>
          <p:cNvSpPr/>
          <p:nvPr/>
        </p:nvSpPr>
        <p:spPr>
          <a:xfrm>
            <a:off x="7732765" y="4538674"/>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1" name="Elipse 50">
            <a:extLst>
              <a:ext uri="{FF2B5EF4-FFF2-40B4-BE49-F238E27FC236}">
                <a16:creationId xmlns:a16="http://schemas.microsoft.com/office/drawing/2014/main" id="{A299C1BA-B8D6-4E34-9E18-DB7261515966}"/>
              </a:ext>
            </a:extLst>
          </p:cNvPr>
          <p:cNvSpPr/>
          <p:nvPr/>
        </p:nvSpPr>
        <p:spPr>
          <a:xfrm>
            <a:off x="6457102" y="5515400"/>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2" name="Elipse 51">
            <a:extLst>
              <a:ext uri="{FF2B5EF4-FFF2-40B4-BE49-F238E27FC236}">
                <a16:creationId xmlns:a16="http://schemas.microsoft.com/office/drawing/2014/main" id="{91F24B6B-ECF6-4847-8533-E748CE874593}"/>
              </a:ext>
            </a:extLst>
          </p:cNvPr>
          <p:cNvSpPr/>
          <p:nvPr/>
        </p:nvSpPr>
        <p:spPr>
          <a:xfrm>
            <a:off x="7243141" y="5154152"/>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3" name="Elipse 52">
            <a:extLst>
              <a:ext uri="{FF2B5EF4-FFF2-40B4-BE49-F238E27FC236}">
                <a16:creationId xmlns:a16="http://schemas.microsoft.com/office/drawing/2014/main" id="{7F13C311-58D3-4C5D-9E3D-55FD342D6070}"/>
              </a:ext>
            </a:extLst>
          </p:cNvPr>
          <p:cNvSpPr/>
          <p:nvPr/>
        </p:nvSpPr>
        <p:spPr>
          <a:xfrm>
            <a:off x="4516647" y="2293611"/>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4" name="Elipse 53">
            <a:extLst>
              <a:ext uri="{FF2B5EF4-FFF2-40B4-BE49-F238E27FC236}">
                <a16:creationId xmlns:a16="http://schemas.microsoft.com/office/drawing/2014/main" id="{91A70D2D-D6B1-4F9F-90E2-BF1E8FB7BD3C}"/>
              </a:ext>
            </a:extLst>
          </p:cNvPr>
          <p:cNvSpPr/>
          <p:nvPr/>
        </p:nvSpPr>
        <p:spPr>
          <a:xfrm>
            <a:off x="5946025" y="1616764"/>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5" name="Elipse 54">
            <a:extLst>
              <a:ext uri="{FF2B5EF4-FFF2-40B4-BE49-F238E27FC236}">
                <a16:creationId xmlns:a16="http://schemas.microsoft.com/office/drawing/2014/main" id="{60BDFB61-E1C1-48EC-813A-BCE20B0CA910}"/>
              </a:ext>
            </a:extLst>
          </p:cNvPr>
          <p:cNvSpPr/>
          <p:nvPr/>
        </p:nvSpPr>
        <p:spPr>
          <a:xfrm>
            <a:off x="6459183" y="1697603"/>
            <a:ext cx="142336" cy="147221"/>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L"/>
          </a:p>
        </p:txBody>
      </p:sp>
      <p:sp>
        <p:nvSpPr>
          <p:cNvPr id="56" name="CuadroTexto 3">
            <a:extLst>
              <a:ext uri="{FF2B5EF4-FFF2-40B4-BE49-F238E27FC236}">
                <a16:creationId xmlns:a16="http://schemas.microsoft.com/office/drawing/2014/main" id="{46667BF2-9198-48C8-ADC3-1519A566E077}"/>
              </a:ext>
            </a:extLst>
          </p:cNvPr>
          <p:cNvSpPr txBox="1">
            <a:spLocks noChangeArrowheads="1"/>
          </p:cNvSpPr>
          <p:nvPr/>
        </p:nvSpPr>
        <p:spPr bwMode="auto">
          <a:xfrm>
            <a:off x="0" y="-14124"/>
            <a:ext cx="12192000" cy="52441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DESARROLLO DEL PROYECTO</a:t>
            </a:r>
          </a:p>
        </p:txBody>
      </p:sp>
      <p:sp>
        <p:nvSpPr>
          <p:cNvPr id="78" name="CuadroTexto 77">
            <a:extLst>
              <a:ext uri="{FF2B5EF4-FFF2-40B4-BE49-F238E27FC236}">
                <a16:creationId xmlns:a16="http://schemas.microsoft.com/office/drawing/2014/main" id="{0B43EAE9-5111-40A6-B4E4-275F4B91D635}"/>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79" name="Imagen 78">
            <a:extLst>
              <a:ext uri="{FF2B5EF4-FFF2-40B4-BE49-F238E27FC236}">
                <a16:creationId xmlns:a16="http://schemas.microsoft.com/office/drawing/2014/main" id="{6F7B6FF5-93D0-4C6A-ACD3-4681D41A5ED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spTree>
    <p:extLst>
      <p:ext uri="{BB962C8B-B14F-4D97-AF65-F5344CB8AC3E}">
        <p14:creationId xmlns:p14="http://schemas.microsoft.com/office/powerpoint/2010/main" val="2982018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uadroTexto 3">
            <a:extLst>
              <a:ext uri="{FF2B5EF4-FFF2-40B4-BE49-F238E27FC236}">
                <a16:creationId xmlns:a16="http://schemas.microsoft.com/office/drawing/2014/main" id="{91AE0C60-0756-40DE-92C8-5296C1BD9D9B}"/>
              </a:ext>
            </a:extLst>
          </p:cNvPr>
          <p:cNvSpPr txBox="1">
            <a:spLocks noChangeArrowheads="1"/>
          </p:cNvSpPr>
          <p:nvPr/>
        </p:nvSpPr>
        <p:spPr bwMode="auto">
          <a:xfrm>
            <a:off x="0" y="-14124"/>
            <a:ext cx="12192000" cy="52441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AÑOS CON ESTIMACIÓN DEL DESCARTE Y DATOS DISPONIBLES Y ENTREGADOS</a:t>
            </a:r>
          </a:p>
        </p:txBody>
      </p:sp>
      <p:sp>
        <p:nvSpPr>
          <p:cNvPr id="5" name="CuadroTexto 4">
            <a:extLst>
              <a:ext uri="{FF2B5EF4-FFF2-40B4-BE49-F238E27FC236}">
                <a16:creationId xmlns:a16="http://schemas.microsoft.com/office/drawing/2014/main" id="{AEC48F84-0FA6-4BD3-8591-BB97B0FA8A39}"/>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6" name="Imagen 5">
            <a:extLst>
              <a:ext uri="{FF2B5EF4-FFF2-40B4-BE49-F238E27FC236}">
                <a16:creationId xmlns:a16="http://schemas.microsoft.com/office/drawing/2014/main" id="{734B25BA-2C36-4027-B238-70196970621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graphicFrame>
        <p:nvGraphicFramePr>
          <p:cNvPr id="7" name="Tabla 6">
            <a:extLst>
              <a:ext uri="{FF2B5EF4-FFF2-40B4-BE49-F238E27FC236}">
                <a16:creationId xmlns:a16="http://schemas.microsoft.com/office/drawing/2014/main" id="{2DB3A327-B9BD-4D1C-97C7-4EF40F573EB1}"/>
              </a:ext>
            </a:extLst>
          </p:cNvPr>
          <p:cNvGraphicFramePr>
            <a:graphicFrameLocks noGrp="1"/>
          </p:cNvGraphicFramePr>
          <p:nvPr>
            <p:extLst>
              <p:ext uri="{D42A27DB-BD31-4B8C-83A1-F6EECF244321}">
                <p14:modId xmlns:p14="http://schemas.microsoft.com/office/powerpoint/2010/main" val="2922731817"/>
              </p:ext>
            </p:extLst>
          </p:nvPr>
        </p:nvGraphicFramePr>
        <p:xfrm>
          <a:off x="376671" y="884247"/>
          <a:ext cx="8514002" cy="2248492"/>
        </p:xfrm>
        <a:graphic>
          <a:graphicData uri="http://schemas.openxmlformats.org/drawingml/2006/table">
            <a:tbl>
              <a:tblPr/>
              <a:tblGrid>
                <a:gridCol w="1949037">
                  <a:extLst>
                    <a:ext uri="{9D8B030D-6E8A-4147-A177-3AD203B41FA5}">
                      <a16:colId xmlns:a16="http://schemas.microsoft.com/office/drawing/2014/main" val="1799329679"/>
                    </a:ext>
                  </a:extLst>
                </a:gridCol>
                <a:gridCol w="1111494">
                  <a:extLst>
                    <a:ext uri="{9D8B030D-6E8A-4147-A177-3AD203B41FA5}">
                      <a16:colId xmlns:a16="http://schemas.microsoft.com/office/drawing/2014/main" val="644996570"/>
                    </a:ext>
                  </a:extLst>
                </a:gridCol>
                <a:gridCol w="775605">
                  <a:extLst>
                    <a:ext uri="{9D8B030D-6E8A-4147-A177-3AD203B41FA5}">
                      <a16:colId xmlns:a16="http://schemas.microsoft.com/office/drawing/2014/main" val="4200931863"/>
                    </a:ext>
                  </a:extLst>
                </a:gridCol>
                <a:gridCol w="751367">
                  <a:extLst>
                    <a:ext uri="{9D8B030D-6E8A-4147-A177-3AD203B41FA5}">
                      <a16:colId xmlns:a16="http://schemas.microsoft.com/office/drawing/2014/main" val="737517399"/>
                    </a:ext>
                  </a:extLst>
                </a:gridCol>
                <a:gridCol w="751367">
                  <a:extLst>
                    <a:ext uri="{9D8B030D-6E8A-4147-A177-3AD203B41FA5}">
                      <a16:colId xmlns:a16="http://schemas.microsoft.com/office/drawing/2014/main" val="3270380156"/>
                    </a:ext>
                  </a:extLst>
                </a:gridCol>
                <a:gridCol w="751367">
                  <a:extLst>
                    <a:ext uri="{9D8B030D-6E8A-4147-A177-3AD203B41FA5}">
                      <a16:colId xmlns:a16="http://schemas.microsoft.com/office/drawing/2014/main" val="275369711"/>
                    </a:ext>
                  </a:extLst>
                </a:gridCol>
                <a:gridCol w="751367">
                  <a:extLst>
                    <a:ext uri="{9D8B030D-6E8A-4147-A177-3AD203B41FA5}">
                      <a16:colId xmlns:a16="http://schemas.microsoft.com/office/drawing/2014/main" val="2947320325"/>
                    </a:ext>
                  </a:extLst>
                </a:gridCol>
                <a:gridCol w="836199">
                  <a:extLst>
                    <a:ext uri="{9D8B030D-6E8A-4147-A177-3AD203B41FA5}">
                      <a16:colId xmlns:a16="http://schemas.microsoft.com/office/drawing/2014/main" val="1348341983"/>
                    </a:ext>
                  </a:extLst>
                </a:gridCol>
                <a:gridCol w="836199">
                  <a:extLst>
                    <a:ext uri="{9D8B030D-6E8A-4147-A177-3AD203B41FA5}">
                      <a16:colId xmlns:a16="http://schemas.microsoft.com/office/drawing/2014/main" val="4184658984"/>
                    </a:ext>
                  </a:extLst>
                </a:gridCol>
              </a:tblGrid>
              <a:tr h="258994">
                <a:tc>
                  <a:txBody>
                    <a:bodyPr/>
                    <a:lstStyle/>
                    <a:p>
                      <a:pPr algn="l" fontAlgn="b"/>
                      <a:r>
                        <a:rPr lang="es-CL" sz="1200" b="1" i="0" u="none" strike="noStrike" dirty="0">
                          <a:solidFill>
                            <a:srgbClr val="000000"/>
                          </a:solidFill>
                          <a:effectLst/>
                          <a:latin typeface="Arial Narrow" panose="020B0606020202030204" pitchFamily="34" charset="0"/>
                        </a:rPr>
                        <a:t>Pesquería</a:t>
                      </a:r>
                    </a:p>
                  </a:txBody>
                  <a:tcPr marL="7620" marR="7620" marT="7620" marB="0" anchor="b">
                    <a:lnL>
                      <a:noFill/>
                    </a:lnL>
                    <a:lnR>
                      <a:noFill/>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l" fontAlgn="b"/>
                      <a:r>
                        <a:rPr lang="es-CL" sz="1200" b="1" i="0" u="none" strike="noStrike" dirty="0">
                          <a:solidFill>
                            <a:srgbClr val="000000"/>
                          </a:solidFill>
                          <a:effectLst/>
                          <a:latin typeface="Arial Narrow" panose="020B0606020202030204" pitchFamily="34" charset="0"/>
                        </a:rPr>
                        <a:t>Zona</a:t>
                      </a:r>
                    </a:p>
                  </a:txBody>
                  <a:tcPr marL="7620" marR="7620" marT="7620" marB="0" anchor="b">
                    <a:lnL>
                      <a:noFill/>
                    </a:lnL>
                    <a:lnR>
                      <a:noFill/>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L" sz="1200" b="1" i="0" u="none" strike="noStrike" dirty="0">
                          <a:solidFill>
                            <a:srgbClr val="000000"/>
                          </a:solidFill>
                          <a:effectLst/>
                          <a:latin typeface="Arial Narrow" panose="020B0606020202030204" pitchFamily="34" charset="0"/>
                        </a:rPr>
                        <a:t>2014</a:t>
                      </a:r>
                    </a:p>
                  </a:txBody>
                  <a:tcPr marL="7620" marR="7620" marT="7620" marB="0" anchor="b">
                    <a:lnL>
                      <a:noFill/>
                    </a:lnL>
                    <a:lnR>
                      <a:noFill/>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L" sz="1200" b="1" i="0" u="none" strike="noStrike" dirty="0">
                          <a:solidFill>
                            <a:srgbClr val="000000"/>
                          </a:solidFill>
                          <a:effectLst/>
                          <a:latin typeface="Arial Narrow" panose="020B0606020202030204" pitchFamily="34" charset="0"/>
                        </a:rPr>
                        <a:t>2015</a:t>
                      </a:r>
                    </a:p>
                  </a:txBody>
                  <a:tcPr marL="7620" marR="7620" marT="7620" marB="0" anchor="b">
                    <a:lnL>
                      <a:noFill/>
                    </a:lnL>
                    <a:lnR>
                      <a:noFill/>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L" sz="1200" b="1" i="0" u="none" strike="noStrike" dirty="0">
                          <a:solidFill>
                            <a:srgbClr val="000000"/>
                          </a:solidFill>
                          <a:effectLst/>
                          <a:latin typeface="Arial Narrow" panose="020B0606020202030204" pitchFamily="34" charset="0"/>
                        </a:rPr>
                        <a:t>2016</a:t>
                      </a:r>
                    </a:p>
                  </a:txBody>
                  <a:tcPr marL="7620" marR="7620" marT="7620" marB="0" anchor="b">
                    <a:lnL>
                      <a:noFill/>
                    </a:lnL>
                    <a:lnR>
                      <a:noFill/>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L" sz="1200" b="1" i="0" u="none" strike="noStrike" dirty="0">
                          <a:solidFill>
                            <a:srgbClr val="000000"/>
                          </a:solidFill>
                          <a:effectLst/>
                          <a:latin typeface="Arial Narrow" panose="020B0606020202030204" pitchFamily="34" charset="0"/>
                        </a:rPr>
                        <a:t>2017</a:t>
                      </a:r>
                    </a:p>
                  </a:txBody>
                  <a:tcPr marL="7620" marR="7620" marT="7620" marB="0" anchor="b">
                    <a:lnL>
                      <a:noFill/>
                    </a:lnL>
                    <a:lnR>
                      <a:noFill/>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L" sz="1200" b="1" i="0" u="none" strike="noStrike" dirty="0">
                          <a:solidFill>
                            <a:srgbClr val="000000"/>
                          </a:solidFill>
                          <a:effectLst/>
                          <a:latin typeface="Arial Narrow" panose="020B0606020202030204" pitchFamily="34" charset="0"/>
                        </a:rPr>
                        <a:t>2018</a:t>
                      </a:r>
                    </a:p>
                  </a:txBody>
                  <a:tcPr marL="7620" marR="7620" marT="7620" marB="0" anchor="b">
                    <a:lnL>
                      <a:noFill/>
                    </a:lnL>
                    <a:lnR>
                      <a:noFill/>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L" sz="1200" b="1" i="0" u="none" strike="noStrike" dirty="0">
                          <a:solidFill>
                            <a:srgbClr val="000000"/>
                          </a:solidFill>
                          <a:effectLst/>
                          <a:latin typeface="Arial Narrow" panose="020B0606020202030204" pitchFamily="34" charset="0"/>
                        </a:rPr>
                        <a:t>2019</a:t>
                      </a:r>
                    </a:p>
                  </a:txBody>
                  <a:tcPr marL="7620" marR="7620" marT="7620" marB="0" anchor="b">
                    <a:lnL>
                      <a:noFill/>
                    </a:lnL>
                    <a:lnR>
                      <a:noFill/>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fontAlgn="b"/>
                      <a:r>
                        <a:rPr lang="es-CL" sz="1200" b="1" i="0" u="none" strike="noStrike" dirty="0">
                          <a:solidFill>
                            <a:srgbClr val="000000"/>
                          </a:solidFill>
                          <a:effectLst/>
                          <a:latin typeface="Arial Narrow" panose="020B0606020202030204" pitchFamily="34" charset="0"/>
                        </a:rPr>
                        <a:t>2020</a:t>
                      </a:r>
                    </a:p>
                  </a:txBody>
                  <a:tcPr marL="7620" marR="7620" marT="7620" marB="0" anchor="b">
                    <a:lnL>
                      <a:noFill/>
                    </a:lnL>
                    <a:lnR>
                      <a:noFill/>
                    </a:lnR>
                    <a:lnT w="1905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708579760"/>
                  </a:ext>
                </a:extLst>
              </a:tr>
              <a:tr h="269353">
                <a:tc>
                  <a:txBody>
                    <a:bodyPr/>
                    <a:lstStyle/>
                    <a:p>
                      <a:pPr algn="l" fontAlgn="b"/>
                      <a:r>
                        <a:rPr lang="es-CL" sz="1200" b="0" i="0" u="none" strike="noStrike" dirty="0">
                          <a:solidFill>
                            <a:srgbClr val="000000"/>
                          </a:solidFill>
                          <a:effectLst/>
                          <a:latin typeface="Arial Narrow" panose="020B0606020202030204" pitchFamily="34" charset="0"/>
                        </a:rPr>
                        <a:t>Anchoveta industrial</a:t>
                      </a:r>
                    </a:p>
                  </a:txBody>
                  <a:tcPr marL="7620" marR="7620" marT="7620" marB="0"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l" fontAlgn="b"/>
                      <a:r>
                        <a:rPr lang="es-CL" sz="1200" b="0" i="0" u="none" strike="noStrike" dirty="0">
                          <a:solidFill>
                            <a:srgbClr val="000000"/>
                          </a:solidFill>
                          <a:effectLst/>
                          <a:latin typeface="Arial Narrow" panose="020B0606020202030204" pitchFamily="34" charset="0"/>
                        </a:rPr>
                        <a:t>Norte</a:t>
                      </a:r>
                    </a:p>
                  </a:txBody>
                  <a:tcPr marL="7620" marR="7620" marT="7620" marB="0" anchor="ctr">
                    <a:lnL>
                      <a:noFill/>
                    </a:lnL>
                    <a:lnR>
                      <a:noFill/>
                    </a:lnR>
                    <a:lnT w="12700" cap="flat" cmpd="sng" algn="ctr">
                      <a:solidFill>
                        <a:schemeClr val="tx1"/>
                      </a:solidFill>
                      <a:prstDash val="solid"/>
                      <a:round/>
                      <a:headEnd type="none" w="med" len="med"/>
                      <a:tailEnd type="none" w="med" len="med"/>
                    </a:lnT>
                    <a:lnB>
                      <a:noFill/>
                    </a:lnB>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a:noFill/>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64211969"/>
                  </a:ext>
                </a:extLst>
              </a:tr>
              <a:tr h="269353">
                <a:tc>
                  <a:txBody>
                    <a:bodyPr/>
                    <a:lstStyle/>
                    <a:p>
                      <a:pPr algn="l" fontAlgn="b"/>
                      <a:r>
                        <a:rPr lang="es-CL" sz="1200" b="0" i="0" u="none" strike="noStrike" dirty="0">
                          <a:solidFill>
                            <a:srgbClr val="000000"/>
                          </a:solidFill>
                          <a:effectLst/>
                          <a:latin typeface="Arial Narrow" panose="020B0606020202030204" pitchFamily="34" charset="0"/>
                        </a:rPr>
                        <a:t>Anchoveta artesanal</a:t>
                      </a:r>
                    </a:p>
                  </a:txBody>
                  <a:tcPr marL="7620" marR="7620" marT="7620" marB="0" anchor="ctr">
                    <a:lnL>
                      <a:noFill/>
                    </a:lnL>
                    <a:lnR>
                      <a:noFill/>
                    </a:lnR>
                    <a:lnT>
                      <a:noFill/>
                    </a:lnT>
                    <a:lnB>
                      <a:noFill/>
                    </a:lnB>
                  </a:tcPr>
                </a:tc>
                <a:tc>
                  <a:txBody>
                    <a:bodyPr/>
                    <a:lstStyle/>
                    <a:p>
                      <a:pPr algn="l" fontAlgn="b"/>
                      <a:r>
                        <a:rPr lang="es-CL" sz="1200" b="0" i="0" u="none" strike="noStrike" dirty="0">
                          <a:solidFill>
                            <a:srgbClr val="000000"/>
                          </a:solidFill>
                          <a:effectLst/>
                          <a:latin typeface="Arial Narrow" panose="020B0606020202030204" pitchFamily="34" charset="0"/>
                        </a:rPr>
                        <a:t>Norte</a:t>
                      </a:r>
                    </a:p>
                  </a:txBody>
                  <a:tcPr marL="7620" marR="7620" marT="7620" marB="0" anchor="ctr">
                    <a:lnL>
                      <a:noFill/>
                    </a:lnL>
                    <a:lnR>
                      <a:noFill/>
                    </a:lnR>
                    <a:lnT>
                      <a:noFill/>
                    </a:lnT>
                    <a:lnB>
                      <a:noFill/>
                    </a:lnB>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lnTlToBr w="12700" cmpd="sng">
                      <a:noFill/>
                      <a:prstDash val="solid"/>
                    </a:lnTlToBr>
                    <a:lnBlToTr w="12700" cmpd="sng">
                      <a:noFill/>
                      <a:prstDash val="solid"/>
                    </a:lnBlToTr>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lnTlToBr w="12700" cmpd="sng">
                      <a:noFill/>
                      <a:prstDash val="solid"/>
                    </a:lnTlToBr>
                    <a:lnBlToTr w="12700" cmpd="sng">
                      <a:noFill/>
                      <a:prstDash val="solid"/>
                    </a:lnBlToTr>
                  </a:tcPr>
                </a:tc>
                <a:tc>
                  <a:txBody>
                    <a:bodyPr/>
                    <a:lstStyle/>
                    <a:p>
                      <a:pPr algn="ctr" fontAlgn="b"/>
                      <a:endParaRPr lang="es-CL" sz="1200" b="0" i="0" u="none" strike="noStrike">
                        <a:solidFill>
                          <a:srgbClr val="000000"/>
                        </a:solidFill>
                        <a:effectLst/>
                        <a:latin typeface="Arial Narrow" panose="020B0606020202030204" pitchFamily="34" charset="0"/>
                      </a:endParaRPr>
                    </a:p>
                  </a:txBody>
                  <a:tcPr marL="7620" marR="7620" marT="7620" marB="0" anchor="b">
                    <a:lnL>
                      <a:noFill/>
                    </a:lnL>
                    <a:lnR w="12700" cap="flat" cmpd="sng" algn="ctr">
                      <a:noFill/>
                      <a:prstDash val="solid"/>
                      <a:round/>
                      <a:headEnd type="none" w="med" len="med"/>
                      <a:tailEnd type="none" w="med" len="med"/>
                    </a:lnR>
                    <a:lnT>
                      <a:noFill/>
                    </a:lnT>
                    <a:lnB>
                      <a:noFill/>
                    </a:lnB>
                    <a:lnTlToBr w="12700" cmpd="sng">
                      <a:noFill/>
                      <a:prstDash val="solid"/>
                    </a:lnTlToBr>
                    <a:lnBlToTr w="12700" cmpd="sng">
                      <a:noFill/>
                      <a:prstDash val="solid"/>
                    </a:lnBlToTr>
                  </a:tcPr>
                </a:tc>
                <a:tc>
                  <a:txBody>
                    <a:bodyPr/>
                    <a:lstStyle/>
                    <a:p>
                      <a:pPr algn="ctr" fontAlgn="b"/>
                      <a:r>
                        <a:rPr lang="es-CL" sz="1200" b="0" i="0" u="none" strike="noStrike">
                          <a:solidFill>
                            <a:srgbClr val="000000"/>
                          </a:solidFill>
                          <a:effectLst/>
                          <a:latin typeface="Arial Narrow" panose="020B0606020202030204" pitchFamily="34" charset="0"/>
                        </a:rPr>
                        <a:t>(D)</a:t>
                      </a:r>
                    </a:p>
                  </a:txBody>
                  <a:tcPr marL="7620" marR="7620" marT="7620" marB="0" anchor="b">
                    <a:lnL w="12700" cap="flat" cmpd="sng" algn="ctr">
                      <a:noFill/>
                      <a:prstDash val="solid"/>
                      <a:round/>
                      <a:headEnd type="none" w="med" len="med"/>
                      <a:tailEnd type="none" w="med" len="med"/>
                    </a:lnL>
                    <a:lnR w="635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w="1270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616864502"/>
                  </a:ext>
                </a:extLst>
              </a:tr>
              <a:tr h="269353">
                <a:tc>
                  <a:txBody>
                    <a:bodyPr/>
                    <a:lstStyle/>
                    <a:p>
                      <a:pPr algn="l" fontAlgn="b"/>
                      <a:r>
                        <a:rPr lang="es-CL" sz="1200" b="0" i="0" u="none" strike="noStrike" dirty="0">
                          <a:solidFill>
                            <a:schemeClr val="tx1"/>
                          </a:solidFill>
                          <a:effectLst/>
                          <a:latin typeface="Arial Narrow" panose="020B0606020202030204" pitchFamily="34" charset="0"/>
                        </a:rPr>
                        <a:t>Anchoveta y jurel artesanal</a:t>
                      </a:r>
                    </a:p>
                  </a:txBody>
                  <a:tcPr marL="7620" marR="7620" marT="7620" marB="0" anchor="ctr">
                    <a:lnL>
                      <a:noFill/>
                    </a:lnL>
                    <a:lnR>
                      <a:noFill/>
                    </a:lnR>
                    <a:lnT>
                      <a:noFill/>
                    </a:lnT>
                    <a:lnB>
                      <a:noFill/>
                    </a:lnB>
                  </a:tcPr>
                </a:tc>
                <a:tc>
                  <a:txBody>
                    <a:bodyPr/>
                    <a:lstStyle/>
                    <a:p>
                      <a:pPr algn="l" fontAlgn="b"/>
                      <a:r>
                        <a:rPr lang="es-CL" sz="1200" b="0" i="0" u="none" strike="noStrike" dirty="0">
                          <a:solidFill>
                            <a:schemeClr val="tx1"/>
                          </a:solidFill>
                          <a:effectLst/>
                          <a:latin typeface="Arial Narrow" panose="020B0606020202030204" pitchFamily="34" charset="0"/>
                        </a:rPr>
                        <a:t>Centro norte</a:t>
                      </a:r>
                    </a:p>
                  </a:txBody>
                  <a:tcPr marL="7620" marR="7620" marT="7620" marB="0" anchor="ctr">
                    <a:lnL>
                      <a:noFill/>
                    </a:lnL>
                    <a:lnR>
                      <a:noFill/>
                    </a:lnR>
                    <a:lnT>
                      <a:noFill/>
                    </a:lnT>
                    <a:lnB>
                      <a:noFill/>
                    </a:lnB>
                  </a:tcPr>
                </a:tc>
                <a:tc>
                  <a:txBody>
                    <a:bodyPr/>
                    <a:lstStyle/>
                    <a:p>
                      <a:pPr algn="ctr" fontAlgn="b"/>
                      <a:endParaRPr lang="es-CL" sz="1200" b="0" i="0" u="none" strike="noStrike">
                        <a:solidFill>
                          <a:srgbClr val="000000"/>
                        </a:solidFill>
                        <a:effectLst/>
                        <a:latin typeface="Arial Narrow" panose="020B0606020202030204" pitchFamily="34" charset="0"/>
                      </a:endParaRPr>
                    </a:p>
                  </a:txBody>
                  <a:tcPr marL="7620" marR="7620" marT="7620" marB="0" anchor="b">
                    <a:lnL>
                      <a:noFill/>
                    </a:lnL>
                    <a:lnR>
                      <a:noFill/>
                    </a:lnR>
                    <a:lnT>
                      <a:noFill/>
                    </a:lnT>
                    <a:lnB>
                      <a:noFill/>
                    </a:lnB>
                    <a:lnTlToBr w="12700" cmpd="sng">
                      <a:noFill/>
                      <a:prstDash val="solid"/>
                    </a:lnTlToBr>
                    <a:lnBlToTr w="12700" cmpd="sng">
                      <a:noFill/>
                      <a:prstDash val="solid"/>
                    </a:lnBlToTr>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lnTlToBr w="12700" cmpd="sng">
                      <a:noFill/>
                      <a:prstDash val="solid"/>
                    </a:lnTlToBr>
                    <a:lnBlToTr w="12700" cmpd="sng">
                      <a:noFill/>
                      <a:prstDash val="solid"/>
                    </a:lnBlToTr>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CL" sz="1200" b="0" i="0" u="none" strike="noStrike" dirty="0">
                          <a:solidFill>
                            <a:srgbClr val="000000"/>
                          </a:solidFill>
                          <a:effectLst/>
                          <a:latin typeface="Arial Narrow" panose="020B0606020202030204" pitchFamily="34" charset="0"/>
                        </a:rPr>
                        <a:t>(S + D)</a:t>
                      </a:r>
                    </a:p>
                  </a:txBody>
                  <a:tcPr marL="7620" marR="7620" marT="762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(S + D)</a:t>
                      </a:r>
                    </a:p>
                  </a:txBody>
                  <a:tcPr marL="7620" marR="7620" marT="762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(S+D)</a:t>
                      </a:r>
                    </a:p>
                  </a:txBody>
                  <a:tcPr marL="7620" marR="7620" marT="762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extLst>
                  <a:ext uri="{0D108BD9-81ED-4DB2-BD59-A6C34878D82A}">
                    <a16:rowId xmlns:a16="http://schemas.microsoft.com/office/drawing/2014/main" val="393243567"/>
                  </a:ext>
                </a:extLst>
              </a:tr>
              <a:tr h="269353">
                <a:tc>
                  <a:txBody>
                    <a:bodyPr/>
                    <a:lstStyle/>
                    <a:p>
                      <a:pPr algn="l" fontAlgn="b"/>
                      <a:r>
                        <a:rPr lang="es-CL" sz="1200" b="0" i="0" u="none" strike="noStrike" dirty="0">
                          <a:solidFill>
                            <a:srgbClr val="000000"/>
                          </a:solidFill>
                          <a:effectLst/>
                          <a:latin typeface="Arial Narrow" panose="020B0606020202030204" pitchFamily="34" charset="0"/>
                        </a:rPr>
                        <a:t>Jurel industrial</a:t>
                      </a:r>
                    </a:p>
                  </a:txBody>
                  <a:tcPr marL="7620" marR="7620" marT="7620" marB="0" anchor="ctr">
                    <a:lnL>
                      <a:noFill/>
                    </a:lnL>
                    <a:lnR>
                      <a:noFill/>
                    </a:lnR>
                    <a:lnT>
                      <a:noFill/>
                    </a:lnT>
                    <a:lnB>
                      <a:noFill/>
                    </a:lnB>
                  </a:tcPr>
                </a:tc>
                <a:tc>
                  <a:txBody>
                    <a:bodyPr/>
                    <a:lstStyle/>
                    <a:p>
                      <a:pPr algn="l" fontAlgn="b"/>
                      <a:r>
                        <a:rPr lang="es-CL" sz="1200" b="0" i="0" u="none" strike="noStrike" dirty="0">
                          <a:solidFill>
                            <a:srgbClr val="000000"/>
                          </a:solidFill>
                          <a:effectLst/>
                          <a:latin typeface="Arial Narrow" panose="020B0606020202030204" pitchFamily="34" charset="0"/>
                        </a:rPr>
                        <a:t>Centro sur</a:t>
                      </a:r>
                    </a:p>
                  </a:txBody>
                  <a:tcPr marL="7620" marR="7620" marT="7620" marB="0" anchor="ctr">
                    <a:lnL>
                      <a:noFill/>
                    </a:lnL>
                    <a:lnR>
                      <a:noFill/>
                    </a:lnR>
                    <a:lnT>
                      <a:noFill/>
                    </a:lnT>
                    <a:lnB>
                      <a:noFill/>
                    </a:lnB>
                  </a:tcPr>
                </a:tc>
                <a:tc>
                  <a:txBody>
                    <a:bodyPr/>
                    <a:lstStyle/>
                    <a:p>
                      <a:pPr algn="ctr" fontAlgn="b"/>
                      <a:endParaRPr lang="es-CL" sz="1200" b="0" i="0" u="none" strike="noStrike">
                        <a:solidFill>
                          <a:srgbClr val="000000"/>
                        </a:solidFill>
                        <a:effectLst/>
                        <a:latin typeface="Arial Narrow" panose="020B0606020202030204" pitchFamily="34" charset="0"/>
                      </a:endParaRPr>
                    </a:p>
                  </a:txBody>
                  <a:tcPr marL="7620" marR="7620" marT="7620" marB="0" anchor="b">
                    <a:lnL>
                      <a:noFill/>
                    </a:lnL>
                    <a:lnR>
                      <a:noFill/>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s-CL" sz="1200" b="0" i="0" u="none" strike="noStrike">
                        <a:solidFill>
                          <a:srgbClr val="000000"/>
                        </a:solidFill>
                        <a:effectLst/>
                        <a:latin typeface="Arial Narrow" panose="020B0606020202030204" pitchFamily="34" charset="0"/>
                      </a:endParaRPr>
                    </a:p>
                  </a:txBody>
                  <a:tcPr marL="7620" marR="7620" marT="7620" marB="0" anchor="b">
                    <a:lnL>
                      <a:noFill/>
                    </a:lnL>
                    <a:lnR w="12700" cap="flat" cmpd="sng" algn="ctr">
                      <a:noFill/>
                      <a:prstDash val="solid"/>
                      <a:round/>
                      <a:headEnd type="none" w="med" len="med"/>
                      <a:tailEnd type="none" w="med" len="med"/>
                    </a:lnR>
                    <a:lnT>
                      <a:noFill/>
                    </a:lnT>
                    <a:lnB w="12700" cap="flat" cmpd="sng" algn="ctr">
                      <a:no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190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w="190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77708169"/>
                  </a:ext>
                </a:extLst>
              </a:tr>
              <a:tr h="269353">
                <a:tc>
                  <a:txBody>
                    <a:bodyPr/>
                    <a:lstStyle/>
                    <a:p>
                      <a:pPr algn="l" fontAlgn="b"/>
                      <a:r>
                        <a:rPr lang="es-CL" sz="1200" b="0" i="0" u="none" strike="noStrike" dirty="0">
                          <a:solidFill>
                            <a:srgbClr val="000000"/>
                          </a:solidFill>
                          <a:effectLst/>
                          <a:latin typeface="Arial Narrow" panose="020B0606020202030204" pitchFamily="34" charset="0"/>
                        </a:rPr>
                        <a:t>S. común y anchoveta industrial</a:t>
                      </a:r>
                    </a:p>
                  </a:txBody>
                  <a:tcPr marL="7620" marR="7620" marT="7620" marB="0" anchor="ctr">
                    <a:lnL>
                      <a:noFill/>
                    </a:lnL>
                    <a:lnR>
                      <a:noFill/>
                    </a:lnR>
                    <a:lnT>
                      <a:noFill/>
                    </a:lnT>
                    <a:lnB>
                      <a:noFill/>
                    </a:lnB>
                  </a:tcPr>
                </a:tc>
                <a:tc>
                  <a:txBody>
                    <a:bodyPr/>
                    <a:lstStyle/>
                    <a:p>
                      <a:pPr algn="l" fontAlgn="b"/>
                      <a:r>
                        <a:rPr lang="es-CL" sz="1200" b="0" i="0" u="none" strike="noStrike" dirty="0">
                          <a:solidFill>
                            <a:srgbClr val="000000"/>
                          </a:solidFill>
                          <a:effectLst/>
                          <a:latin typeface="Arial Narrow" panose="020B0606020202030204" pitchFamily="34" charset="0"/>
                        </a:rPr>
                        <a:t>Centro sur</a:t>
                      </a:r>
                    </a:p>
                  </a:txBody>
                  <a:tcPr marL="7620" marR="7620" marT="7620" marB="0" anchor="ctr">
                    <a:lnL>
                      <a:noFill/>
                    </a:lnL>
                    <a:lnR w="12700" cap="flat" cmpd="sng" algn="ctr">
                      <a:noFill/>
                      <a:prstDash val="solid"/>
                      <a:round/>
                      <a:headEnd type="none" w="med" len="med"/>
                      <a:tailEnd type="none" w="med" len="med"/>
                    </a:lnR>
                    <a:lnT>
                      <a:noFill/>
                    </a:lnT>
                    <a:lnB>
                      <a:noFill/>
                    </a:lnB>
                  </a:tcPr>
                </a:tc>
                <a:tc>
                  <a:txBody>
                    <a:bodyPr/>
                    <a:lstStyle/>
                    <a:p>
                      <a:pPr algn="ctr" fontAlgn="b"/>
                      <a:r>
                        <a:rPr lang="es-CL" sz="1200" b="0" i="0" u="none" strike="noStrike" dirty="0">
                          <a:solidFill>
                            <a:schemeClr val="tx1"/>
                          </a:solidFill>
                          <a:effectLst/>
                          <a:latin typeface="Arial Narrow" panose="020B0606020202030204" pitchFamily="34" charset="0"/>
                        </a:rPr>
                        <a:t>(D)</a:t>
                      </a:r>
                    </a:p>
                  </a:txBody>
                  <a:tcPr marL="7620" marR="7620" marT="7620" marB="0" anchor="b">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66021598"/>
                  </a:ext>
                </a:extLst>
              </a:tr>
              <a:tr h="269353">
                <a:tc>
                  <a:txBody>
                    <a:bodyPr/>
                    <a:lstStyle/>
                    <a:p>
                      <a:pPr algn="l" fontAlgn="b"/>
                      <a:r>
                        <a:rPr lang="es-CL" sz="1200" b="0" i="0" u="none" strike="noStrike" dirty="0">
                          <a:solidFill>
                            <a:srgbClr val="000000"/>
                          </a:solidFill>
                          <a:effectLst/>
                          <a:latin typeface="Arial Narrow" panose="020B0606020202030204" pitchFamily="34" charset="0"/>
                        </a:rPr>
                        <a:t>S. común y anchoveta artesanal</a:t>
                      </a:r>
                    </a:p>
                  </a:txBody>
                  <a:tcPr marL="7620" marR="7620" marT="7620" marB="0" anchor="ctr">
                    <a:lnL>
                      <a:noFill/>
                    </a:lnL>
                    <a:lnR>
                      <a:noFill/>
                    </a:lnR>
                    <a:lnT>
                      <a:noFill/>
                    </a:lnT>
                    <a:lnB>
                      <a:noFill/>
                    </a:lnB>
                  </a:tcPr>
                </a:tc>
                <a:tc>
                  <a:txBody>
                    <a:bodyPr/>
                    <a:lstStyle/>
                    <a:p>
                      <a:pPr algn="l" fontAlgn="b"/>
                      <a:r>
                        <a:rPr lang="es-CL" sz="1200" b="0" i="0" u="none" strike="noStrike" dirty="0">
                          <a:solidFill>
                            <a:srgbClr val="000000"/>
                          </a:solidFill>
                          <a:effectLst/>
                          <a:latin typeface="Arial Narrow" panose="020B0606020202030204" pitchFamily="34" charset="0"/>
                        </a:rPr>
                        <a:t>Centro sur</a:t>
                      </a:r>
                    </a:p>
                  </a:txBody>
                  <a:tcPr marL="7620" marR="7620" marT="7620" marB="0" anchor="ctr">
                    <a:lnL>
                      <a:noFill/>
                    </a:lnL>
                    <a:lnR w="12700" cap="flat" cmpd="sng" algn="ctr">
                      <a:noFill/>
                      <a:prstDash val="solid"/>
                      <a:round/>
                      <a:headEnd type="none" w="med" len="med"/>
                      <a:tailEnd type="none" w="med" len="med"/>
                    </a:lnR>
                    <a:lnT>
                      <a:noFill/>
                    </a:lnT>
                    <a:lnB>
                      <a:noFill/>
                    </a:lnB>
                  </a:tcPr>
                </a:tc>
                <a:tc>
                  <a:txBody>
                    <a:bodyPr/>
                    <a:lstStyle/>
                    <a:p>
                      <a:pPr algn="ctr" fontAlgn="b"/>
                      <a:r>
                        <a:rPr lang="es-CL" sz="1200" b="0" i="0" u="none" strike="noStrike" dirty="0">
                          <a:solidFill>
                            <a:schemeClr val="tx1"/>
                          </a:solidFill>
                          <a:effectLst/>
                          <a:latin typeface="Arial Narrow" panose="020B0606020202030204" pitchFamily="34" charset="0"/>
                        </a:rPr>
                        <a:t>(D)</a:t>
                      </a:r>
                    </a:p>
                  </a:txBody>
                  <a:tcPr marL="7620" marR="7620" marT="7620" marB="0" anchor="b">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1270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b"/>
                      <a:r>
                        <a:rPr lang="es-CL" sz="1200" b="0" i="0" u="none" strike="noStrike" dirty="0">
                          <a:solidFill>
                            <a:srgbClr val="000000"/>
                          </a:solidFill>
                          <a:effectLst/>
                          <a:latin typeface="Arial Narrow" panose="020B0606020202030204" pitchFamily="34" charset="0"/>
                        </a:rPr>
                        <a:t>(D)</a:t>
                      </a:r>
                    </a:p>
                  </a:txBody>
                  <a:tcPr marL="7620" marR="7620" marT="7620" marB="0" anchor="b">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b"/>
                      <a:endParaRPr lang="es-CL" sz="1200" b="0" i="0" u="none" strike="noStrike" dirty="0">
                        <a:solidFill>
                          <a:srgbClr val="000000"/>
                        </a:solidFill>
                        <a:effectLst/>
                        <a:latin typeface="Arial Narrow" panose="020B0606020202030204" pitchFamily="34" charset="0"/>
                      </a:endParaRPr>
                    </a:p>
                  </a:txBody>
                  <a:tcPr marL="7620" marR="7620" marT="7620" marB="0" anchor="b">
                    <a:lnL w="6350" cap="flat" cmpd="sng" algn="ctr">
                      <a:noFill/>
                      <a:prstDash val="solid"/>
                      <a:round/>
                      <a:headEnd type="none" w="med" len="med"/>
                      <a:tailEnd type="none" w="med" len="med"/>
                    </a:lnL>
                    <a:lnR w="1270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961935490"/>
                  </a:ext>
                </a:extLst>
              </a:tr>
              <a:tr h="269353">
                <a:tc>
                  <a:txBody>
                    <a:bodyPr/>
                    <a:lstStyle/>
                    <a:p>
                      <a:pPr algn="l" fontAlgn="b"/>
                      <a:r>
                        <a:rPr lang="es-CL" sz="1200" b="0" i="0" u="none" strike="noStrike" dirty="0">
                          <a:solidFill>
                            <a:schemeClr val="accent1"/>
                          </a:solidFill>
                          <a:effectLst/>
                          <a:latin typeface="Arial Narrow" panose="020B0606020202030204" pitchFamily="34" charset="0"/>
                        </a:rPr>
                        <a:t>Sardina austral artesanal</a:t>
                      </a:r>
                    </a:p>
                  </a:txBody>
                  <a:tcPr marL="7620" marR="7620" marT="762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l" fontAlgn="b"/>
                      <a:r>
                        <a:rPr lang="es-CL" sz="1200" b="0" i="0" u="none" strike="noStrike" dirty="0">
                          <a:solidFill>
                            <a:schemeClr val="accent1"/>
                          </a:solidFill>
                          <a:effectLst/>
                          <a:latin typeface="Arial Narrow" panose="020B0606020202030204" pitchFamily="34" charset="0"/>
                        </a:rPr>
                        <a:t>Región de Los Lagos</a:t>
                      </a:r>
                    </a:p>
                  </a:txBody>
                  <a:tcPr marL="7620" marR="7620" marT="7620" marB="0" anchor="ctr">
                    <a:lnL>
                      <a:noFill/>
                    </a:lnL>
                    <a:lnR>
                      <a:noFill/>
                    </a:lnR>
                    <a:lnT>
                      <a:noFill/>
                    </a:lnT>
                    <a:lnB w="12700" cap="flat" cmpd="sng" algn="ctr">
                      <a:solidFill>
                        <a:schemeClr val="tx1"/>
                      </a:solidFill>
                      <a:prstDash val="solid"/>
                      <a:round/>
                      <a:headEnd type="none" w="med" len="med"/>
                      <a:tailEnd type="none" w="med" len="med"/>
                    </a:lnB>
                  </a:tcPr>
                </a:tc>
                <a:tc>
                  <a:txBody>
                    <a:bodyPr/>
                    <a:lstStyle/>
                    <a:p>
                      <a:pPr algn="ctr" fontAlgn="b"/>
                      <a:endParaRPr lang="es-CL" sz="1200" b="0" i="0" u="none" strike="noStrike" dirty="0">
                        <a:solidFill>
                          <a:schemeClr val="accent1"/>
                        </a:solidFill>
                        <a:effectLst/>
                        <a:latin typeface="Arial Narrow" panose="020B0606020202030204" pitchFamily="34" charset="0"/>
                      </a:endParaRPr>
                    </a:p>
                  </a:txBody>
                  <a:tcPr marL="7620" marR="7620" marT="7620"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s-CL" sz="1200" b="0" i="0" u="none" strike="noStrike" dirty="0">
                        <a:solidFill>
                          <a:schemeClr val="accent1"/>
                        </a:solidFill>
                        <a:effectLst/>
                        <a:latin typeface="Arial Narrow" panose="020B0606020202030204" pitchFamily="34" charset="0"/>
                      </a:endParaRPr>
                    </a:p>
                  </a:txBody>
                  <a:tcPr marL="7620" marR="7620" marT="7620" marB="0" anchor="b">
                    <a:lnL>
                      <a:noFill/>
                    </a:lnL>
                    <a:lnR>
                      <a:noFill/>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endParaRPr lang="es-CL" sz="1200" b="0" i="0" u="none" strike="noStrike" dirty="0">
                        <a:solidFill>
                          <a:schemeClr val="accent1"/>
                        </a:solidFill>
                        <a:effectLst/>
                        <a:latin typeface="Arial Narrow" panose="020B0606020202030204" pitchFamily="34" charset="0"/>
                      </a:endParaRPr>
                    </a:p>
                  </a:txBody>
                  <a:tcPr marL="7620" marR="7620" marT="7620" marB="0" anchor="b">
                    <a:lnL>
                      <a:noFill/>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ctr"/>
                      <a:r>
                        <a:rPr lang="es-CL" sz="1200" b="0" i="0" u="none" strike="noStrike" dirty="0">
                          <a:solidFill>
                            <a:schemeClr val="accent1"/>
                          </a:solidFill>
                          <a:effectLst/>
                          <a:latin typeface="Arial Narrow" panose="020B0606020202030204" pitchFamily="34" charset="0"/>
                        </a:rPr>
                        <a:t>(D)</a:t>
                      </a:r>
                    </a:p>
                  </a:txBody>
                  <a:tcPr marL="7620" marR="7620" marT="762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ctr"/>
                      <a:r>
                        <a:rPr lang="es-CL" sz="1200" b="0" i="0" u="none" strike="noStrike" dirty="0">
                          <a:solidFill>
                            <a:schemeClr val="accent1"/>
                          </a:solidFill>
                          <a:effectLst/>
                          <a:latin typeface="Arial Narrow" panose="020B0606020202030204" pitchFamily="34" charset="0"/>
                        </a:rPr>
                        <a:t>(D)</a:t>
                      </a:r>
                    </a:p>
                  </a:txBody>
                  <a:tcPr marL="7620" marR="7620" marT="762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ctr"/>
                      <a:r>
                        <a:rPr lang="es-CL" sz="1200" b="0" i="0" u="none" strike="noStrike" dirty="0">
                          <a:solidFill>
                            <a:schemeClr val="accent1"/>
                          </a:solidFill>
                          <a:effectLst/>
                          <a:latin typeface="Arial Narrow" panose="020B0606020202030204" pitchFamily="34" charset="0"/>
                        </a:rPr>
                        <a:t>(D)</a:t>
                      </a:r>
                    </a:p>
                  </a:txBody>
                  <a:tcPr marL="7620" marR="7620" marT="762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2">
                        <a:lumMod val="20000"/>
                        <a:lumOff val="80000"/>
                      </a:schemeClr>
                    </a:solidFill>
                  </a:tcPr>
                </a:tc>
                <a:tc>
                  <a:txBody>
                    <a:bodyPr/>
                    <a:lstStyle/>
                    <a:p>
                      <a:pPr algn="ctr" fontAlgn="ctr"/>
                      <a:endParaRPr lang="es-CL" sz="1200" b="0" i="0" u="none" strike="noStrike" dirty="0">
                        <a:solidFill>
                          <a:srgbClr val="000000"/>
                        </a:solidFill>
                        <a:effectLst/>
                        <a:latin typeface="Arial Narrow" panose="020B0606020202030204" pitchFamily="34" charset="0"/>
                      </a:endParaRPr>
                    </a:p>
                  </a:txBody>
                  <a:tcPr marL="7620" marR="7620" marT="762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977271502"/>
                  </a:ext>
                </a:extLst>
              </a:tr>
            </a:tbl>
          </a:graphicData>
        </a:graphic>
      </p:graphicFrame>
      <p:graphicFrame>
        <p:nvGraphicFramePr>
          <p:cNvPr id="8" name="Tabla 7">
            <a:extLst>
              <a:ext uri="{FF2B5EF4-FFF2-40B4-BE49-F238E27FC236}">
                <a16:creationId xmlns:a16="http://schemas.microsoft.com/office/drawing/2014/main" id="{570FDC04-90C2-41E1-8B46-032E5ACA6D0B}"/>
              </a:ext>
            </a:extLst>
          </p:cNvPr>
          <p:cNvGraphicFramePr>
            <a:graphicFrameLocks noGrp="1"/>
          </p:cNvGraphicFramePr>
          <p:nvPr/>
        </p:nvGraphicFramePr>
        <p:xfrm>
          <a:off x="9275605" y="884247"/>
          <a:ext cx="4431356" cy="1672807"/>
        </p:xfrm>
        <a:graphic>
          <a:graphicData uri="http://schemas.openxmlformats.org/drawingml/2006/table">
            <a:tbl>
              <a:tblPr/>
              <a:tblGrid>
                <a:gridCol w="542464">
                  <a:extLst>
                    <a:ext uri="{9D8B030D-6E8A-4147-A177-3AD203B41FA5}">
                      <a16:colId xmlns:a16="http://schemas.microsoft.com/office/drawing/2014/main" val="3909806200"/>
                    </a:ext>
                  </a:extLst>
                </a:gridCol>
                <a:gridCol w="675316">
                  <a:extLst>
                    <a:ext uri="{9D8B030D-6E8A-4147-A177-3AD203B41FA5}">
                      <a16:colId xmlns:a16="http://schemas.microsoft.com/office/drawing/2014/main" val="3653743198"/>
                    </a:ext>
                  </a:extLst>
                </a:gridCol>
                <a:gridCol w="527352">
                  <a:extLst>
                    <a:ext uri="{9D8B030D-6E8A-4147-A177-3AD203B41FA5}">
                      <a16:colId xmlns:a16="http://schemas.microsoft.com/office/drawing/2014/main" val="1684643890"/>
                    </a:ext>
                  </a:extLst>
                </a:gridCol>
                <a:gridCol w="179708">
                  <a:extLst>
                    <a:ext uri="{9D8B030D-6E8A-4147-A177-3AD203B41FA5}">
                      <a16:colId xmlns:a16="http://schemas.microsoft.com/office/drawing/2014/main" val="733567726"/>
                    </a:ext>
                  </a:extLst>
                </a:gridCol>
                <a:gridCol w="476838">
                  <a:extLst>
                    <a:ext uri="{9D8B030D-6E8A-4147-A177-3AD203B41FA5}">
                      <a16:colId xmlns:a16="http://schemas.microsoft.com/office/drawing/2014/main" val="1728754488"/>
                    </a:ext>
                  </a:extLst>
                </a:gridCol>
                <a:gridCol w="235158">
                  <a:extLst>
                    <a:ext uri="{9D8B030D-6E8A-4147-A177-3AD203B41FA5}">
                      <a16:colId xmlns:a16="http://schemas.microsoft.com/office/drawing/2014/main" val="1388501638"/>
                    </a:ext>
                  </a:extLst>
                </a:gridCol>
                <a:gridCol w="421386">
                  <a:extLst>
                    <a:ext uri="{9D8B030D-6E8A-4147-A177-3AD203B41FA5}">
                      <a16:colId xmlns:a16="http://schemas.microsoft.com/office/drawing/2014/main" val="1884171652"/>
                    </a:ext>
                  </a:extLst>
                </a:gridCol>
                <a:gridCol w="656543">
                  <a:extLst>
                    <a:ext uri="{9D8B030D-6E8A-4147-A177-3AD203B41FA5}">
                      <a16:colId xmlns:a16="http://schemas.microsoft.com/office/drawing/2014/main" val="1284138080"/>
                    </a:ext>
                  </a:extLst>
                </a:gridCol>
                <a:gridCol w="716591">
                  <a:extLst>
                    <a:ext uri="{9D8B030D-6E8A-4147-A177-3AD203B41FA5}">
                      <a16:colId xmlns:a16="http://schemas.microsoft.com/office/drawing/2014/main" val="764457324"/>
                    </a:ext>
                  </a:extLst>
                </a:gridCol>
              </a:tblGrid>
              <a:tr h="182880">
                <a:tc>
                  <a:txBody>
                    <a:bodyPr/>
                    <a:lstStyle/>
                    <a:p>
                      <a:pPr algn="l" fontAlgn="b"/>
                      <a:r>
                        <a:rPr lang="es-CL" sz="1100" b="0" i="0" u="none" strike="noStrike" dirty="0">
                          <a:solidFill>
                            <a:srgbClr val="000000"/>
                          </a:solidFill>
                          <a:effectLst/>
                          <a:latin typeface="Arial Narrow" panose="020B0606020202030204" pitchFamily="34" charset="0"/>
                        </a:rPr>
                        <a:t>SE</a:t>
                      </a:r>
                    </a:p>
                  </a:txBody>
                  <a:tcPr marL="7620" marR="7620" marT="7620" marB="0" anchor="b">
                    <a:lnL>
                      <a:noFill/>
                    </a:lnL>
                    <a:lnR>
                      <a:noFill/>
                    </a:lnR>
                    <a:lnT>
                      <a:noFill/>
                    </a:lnT>
                    <a:lnB>
                      <a:noFill/>
                    </a:lnB>
                  </a:tcPr>
                </a:tc>
                <a:tc gridSpan="3">
                  <a:txBody>
                    <a:bodyPr/>
                    <a:lstStyle/>
                    <a:p>
                      <a:pPr algn="l" fontAlgn="b"/>
                      <a:r>
                        <a:rPr lang="es-CL" sz="1100" b="0" i="0" u="none" strike="noStrike" dirty="0">
                          <a:solidFill>
                            <a:srgbClr val="000000"/>
                          </a:solidFill>
                          <a:effectLst/>
                          <a:latin typeface="Arial Narrow" panose="020B0606020202030204" pitchFamily="34" charset="0"/>
                        </a:rPr>
                        <a:t>Sin estimación</a:t>
                      </a:r>
                    </a:p>
                  </a:txBody>
                  <a:tcPr marL="7620" marR="7620" marT="7620" marB="0" anchor="b">
                    <a:lnL>
                      <a:noFill/>
                    </a:lnL>
                    <a:lnR>
                      <a:noFill/>
                    </a:lnR>
                    <a:lnT>
                      <a:noFill/>
                    </a:lnT>
                    <a:lnB>
                      <a:noFill/>
                    </a:lnB>
                  </a:tcPr>
                </a:tc>
                <a:tc hMerge="1">
                  <a:txBody>
                    <a:bodyPr/>
                    <a:lstStyle/>
                    <a:p>
                      <a:endParaRPr lang="es-CL"/>
                    </a:p>
                  </a:txBody>
                  <a:tcPr/>
                </a:tc>
                <a:tc hMerge="1">
                  <a:txBody>
                    <a:bodyPr/>
                    <a:lstStyle/>
                    <a:p>
                      <a:pPr algn="l" fontAlgn="b"/>
                      <a:endParaRPr lang="es-CL" sz="1100" b="0" i="0" u="none" strike="noStrike">
                        <a:solidFill>
                          <a:srgbClr val="000000"/>
                        </a:solidFill>
                        <a:effectLst/>
                        <a:latin typeface="Calibri" panose="020F0502020204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gridSpan="2">
                  <a:txBody>
                    <a:bodyPr/>
                    <a:lstStyle/>
                    <a:p>
                      <a:pPr algn="l" fontAlgn="b"/>
                      <a:endParaRPr lang="es-CL" sz="1100" b="0" i="0" u="none" strike="noStrike">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hMerge="1">
                  <a:txBody>
                    <a:bodyPr/>
                    <a:lstStyle/>
                    <a:p>
                      <a:pPr algn="l" fontAlgn="b"/>
                      <a:endParaRPr lang="es-CL" sz="1100" b="0" i="0" u="none" strike="noStrike">
                        <a:solidFill>
                          <a:srgbClr val="000000"/>
                        </a:solidFill>
                        <a:effectLst/>
                        <a:latin typeface="Calibri" panose="020F0502020204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750098471"/>
                  </a:ext>
                </a:extLst>
              </a:tr>
              <a:tr h="209767">
                <a:tc>
                  <a:txBody>
                    <a:bodyPr/>
                    <a:lstStyle/>
                    <a:p>
                      <a:pPr algn="l" fontAlgn="b"/>
                      <a:r>
                        <a:rPr lang="es-CL" sz="1100" b="0" i="0" u="none" strike="noStrike" dirty="0">
                          <a:solidFill>
                            <a:srgbClr val="000000"/>
                          </a:solidFill>
                          <a:effectLst/>
                          <a:latin typeface="Arial Narrow" panose="020B0606020202030204" pitchFamily="34" charset="0"/>
                        </a:rPr>
                        <a:t>S</a:t>
                      </a:r>
                    </a:p>
                  </a:txBody>
                  <a:tcPr marL="7620" marR="7620" marT="7620" marB="0" anchor="b">
                    <a:lnL>
                      <a:noFill/>
                    </a:lnL>
                    <a:lnR>
                      <a:noFill/>
                    </a:lnR>
                    <a:lnT>
                      <a:noFill/>
                    </a:lnT>
                    <a:lnB>
                      <a:noFill/>
                    </a:lnB>
                  </a:tcPr>
                </a:tc>
                <a:tc gridSpan="3">
                  <a:txBody>
                    <a:bodyPr/>
                    <a:lstStyle/>
                    <a:p>
                      <a:pPr algn="l" fontAlgn="b"/>
                      <a:r>
                        <a:rPr lang="es-CL" sz="1100" b="0" i="0" u="none" strike="noStrike" dirty="0">
                          <a:solidFill>
                            <a:srgbClr val="000000"/>
                          </a:solidFill>
                          <a:effectLst/>
                          <a:latin typeface="Arial Narrow" panose="020B0606020202030204" pitchFamily="34" charset="0"/>
                        </a:rPr>
                        <a:t>Proyecto de seguimiento</a:t>
                      </a:r>
                    </a:p>
                  </a:txBody>
                  <a:tcPr marL="7620" marR="7620" marT="7620" marB="0" anchor="b">
                    <a:lnL>
                      <a:noFill/>
                    </a:lnL>
                    <a:lnR>
                      <a:noFill/>
                    </a:lnR>
                    <a:lnT>
                      <a:noFill/>
                    </a:lnT>
                    <a:lnB>
                      <a:noFill/>
                    </a:lnB>
                  </a:tcPr>
                </a:tc>
                <a:tc hMerge="1">
                  <a:txBody>
                    <a:bodyPr/>
                    <a:lstStyle/>
                    <a:p>
                      <a:endParaRPr lang="es-CL"/>
                    </a:p>
                  </a:txBody>
                  <a:tcPr/>
                </a:tc>
                <a:tc hMerge="1">
                  <a:txBody>
                    <a:bodyPr/>
                    <a:lstStyle/>
                    <a:p>
                      <a:pPr algn="l" fontAlgn="b"/>
                      <a:endParaRPr lang="es-CL" sz="1100" b="0" i="0" u="none" strike="noStrike">
                        <a:solidFill>
                          <a:srgbClr val="000000"/>
                        </a:solidFill>
                        <a:effectLst/>
                        <a:latin typeface="Calibri" panose="020F0502020204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gridSpan="2">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hMerge="1">
                  <a:txBody>
                    <a:bodyPr/>
                    <a:lstStyle/>
                    <a:p>
                      <a:pPr algn="l" fontAlgn="b"/>
                      <a:endParaRPr lang="es-CL" sz="1100" b="0" i="0" u="none" strike="noStrike">
                        <a:solidFill>
                          <a:srgbClr val="000000"/>
                        </a:solidFill>
                        <a:effectLst/>
                        <a:latin typeface="Calibri" panose="020F0502020204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2058677434"/>
                  </a:ext>
                </a:extLst>
              </a:tr>
              <a:tr h="182880">
                <a:tc>
                  <a:txBody>
                    <a:bodyPr/>
                    <a:lstStyle/>
                    <a:p>
                      <a:pPr algn="l" fontAlgn="b"/>
                      <a:r>
                        <a:rPr lang="es-CL" sz="1100" b="0" i="0" u="none" strike="noStrike" dirty="0">
                          <a:solidFill>
                            <a:srgbClr val="000000"/>
                          </a:solidFill>
                          <a:effectLst/>
                          <a:latin typeface="Arial Narrow" panose="020B0606020202030204" pitchFamily="34" charset="0"/>
                        </a:rPr>
                        <a:t>D</a:t>
                      </a:r>
                    </a:p>
                  </a:txBody>
                  <a:tcPr marL="7620" marR="7620" marT="7620" marB="0" anchor="b">
                    <a:lnL>
                      <a:noFill/>
                    </a:lnL>
                    <a:lnR>
                      <a:noFill/>
                    </a:lnR>
                    <a:lnT>
                      <a:noFill/>
                    </a:lnT>
                    <a:lnB>
                      <a:noFill/>
                    </a:lnB>
                  </a:tcPr>
                </a:tc>
                <a:tc gridSpan="3">
                  <a:txBody>
                    <a:bodyPr/>
                    <a:lstStyle/>
                    <a:p>
                      <a:pPr algn="l" fontAlgn="b"/>
                      <a:r>
                        <a:rPr lang="es-CL" sz="1100" b="0" i="0" u="none" strike="noStrike" dirty="0">
                          <a:solidFill>
                            <a:srgbClr val="000000"/>
                          </a:solidFill>
                          <a:effectLst/>
                          <a:latin typeface="Arial Narrow" panose="020B0606020202030204" pitchFamily="34" charset="0"/>
                        </a:rPr>
                        <a:t>Proyecto de descarte</a:t>
                      </a:r>
                    </a:p>
                  </a:txBody>
                  <a:tcPr marL="7620" marR="7620" marT="7620" marB="0" anchor="b">
                    <a:lnL>
                      <a:noFill/>
                    </a:lnL>
                    <a:lnR>
                      <a:noFill/>
                    </a:lnR>
                    <a:lnT>
                      <a:noFill/>
                    </a:lnT>
                    <a:lnB>
                      <a:noFill/>
                    </a:lnB>
                  </a:tcPr>
                </a:tc>
                <a:tc hMerge="1">
                  <a:txBody>
                    <a:bodyPr/>
                    <a:lstStyle/>
                    <a:p>
                      <a:endParaRPr lang="es-CL"/>
                    </a:p>
                  </a:txBody>
                  <a:tcPr/>
                </a:tc>
                <a:tc hMerge="1">
                  <a:txBody>
                    <a:bodyPr/>
                    <a:lstStyle/>
                    <a:p>
                      <a:pPr algn="l" fontAlgn="b"/>
                      <a:endParaRPr lang="es-CL" sz="1100" b="0" i="0" u="none" strike="noStrike">
                        <a:solidFill>
                          <a:srgbClr val="000000"/>
                        </a:solidFill>
                        <a:effectLst/>
                        <a:latin typeface="Calibri" panose="020F0502020204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gridSpan="2">
                  <a:txBody>
                    <a:bodyPr/>
                    <a:lstStyle/>
                    <a:p>
                      <a:pPr algn="l" fontAlgn="b"/>
                      <a:endParaRPr lang="es-CL" sz="1100" b="0" i="0" u="none" strike="noStrike">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hMerge="1">
                  <a:txBody>
                    <a:bodyPr/>
                    <a:lstStyle/>
                    <a:p>
                      <a:pPr algn="l" fontAlgn="b"/>
                      <a:endParaRPr lang="es-CL" sz="1100" b="0" i="0" u="none" strike="noStrike">
                        <a:solidFill>
                          <a:srgbClr val="000000"/>
                        </a:solidFill>
                        <a:effectLst/>
                        <a:latin typeface="Calibri" panose="020F0502020204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415255102"/>
                  </a:ext>
                </a:extLst>
              </a:tr>
              <a:tr h="182880">
                <a:tc>
                  <a:txBody>
                    <a:bodyPr/>
                    <a:lstStyle/>
                    <a:p>
                      <a:pPr algn="l" fontAlgn="b"/>
                      <a:r>
                        <a:rPr lang="es-CL" sz="1100" b="0" i="0" u="none" strike="noStrike" dirty="0">
                          <a:solidFill>
                            <a:srgbClr val="000000"/>
                          </a:solidFill>
                          <a:effectLst/>
                          <a:latin typeface="Arial Narrow" panose="020B0606020202030204" pitchFamily="34" charset="0"/>
                        </a:rPr>
                        <a:t>S + D</a:t>
                      </a:r>
                    </a:p>
                  </a:txBody>
                  <a:tcPr marL="7620" marR="7620" marT="7620" marB="0">
                    <a:lnL>
                      <a:noFill/>
                    </a:lnL>
                    <a:lnR>
                      <a:noFill/>
                    </a:lnR>
                    <a:lnT>
                      <a:noFill/>
                    </a:lnT>
                    <a:lnB>
                      <a:noFill/>
                    </a:lnB>
                  </a:tcPr>
                </a:tc>
                <a:tc gridSpan="8">
                  <a:txBody>
                    <a:bodyPr/>
                    <a:lstStyle/>
                    <a:p>
                      <a:pPr algn="l" fontAlgn="b"/>
                      <a:r>
                        <a:rPr lang="es-CL" sz="1100" b="0" i="0" u="none" strike="noStrike" dirty="0">
                          <a:solidFill>
                            <a:srgbClr val="000000"/>
                          </a:solidFill>
                          <a:effectLst/>
                          <a:latin typeface="Arial Narrow" panose="020B0606020202030204" pitchFamily="34" charset="0"/>
                        </a:rPr>
                        <a:t>Estimación generada considerando la </a:t>
                      </a:r>
                    </a:p>
                    <a:p>
                      <a:pPr algn="l" fontAlgn="b"/>
                      <a:r>
                        <a:rPr lang="es-CL" sz="1100" b="0" i="0" u="none" strike="noStrike" dirty="0">
                          <a:solidFill>
                            <a:srgbClr val="000000"/>
                          </a:solidFill>
                          <a:effectLst/>
                          <a:latin typeface="Arial Narrow" panose="020B0606020202030204" pitchFamily="34" charset="0"/>
                        </a:rPr>
                        <a:t>información de ambos proyectos</a:t>
                      </a:r>
                    </a:p>
                  </a:txBody>
                  <a:tcPr marL="7620" marR="7620" marT="7620" marB="0" anchor="b">
                    <a:lnL>
                      <a:noFill/>
                    </a:lnL>
                    <a:lnR>
                      <a:noFill/>
                    </a:lnR>
                    <a:lnT>
                      <a:noFill/>
                    </a:lnT>
                    <a:lnB>
                      <a:noFill/>
                    </a:lnB>
                  </a:tcPr>
                </a:tc>
                <a:tc hMerge="1">
                  <a:txBody>
                    <a:bodyPr/>
                    <a:lstStyle/>
                    <a:p>
                      <a:endParaRPr lang="es-CL"/>
                    </a:p>
                  </a:txBody>
                  <a:tcPr/>
                </a:tc>
                <a:tc hMerge="1">
                  <a:txBody>
                    <a:bodyPr/>
                    <a:lstStyle/>
                    <a:p>
                      <a:endParaRPr lang="es-CL"/>
                    </a:p>
                  </a:txBody>
                  <a:tcPr/>
                </a:tc>
                <a:tc hMerge="1">
                  <a:txBody>
                    <a:bodyPr/>
                    <a:lstStyle/>
                    <a:p>
                      <a:endParaRPr lang="es-CL"/>
                    </a:p>
                  </a:txBody>
                  <a:tcPr/>
                </a:tc>
                <a:tc hMerge="1">
                  <a:txBody>
                    <a:bodyPr/>
                    <a:lstStyle/>
                    <a:p>
                      <a:endParaRPr lang="es-CL"/>
                    </a:p>
                  </a:txBody>
                  <a:tcPr>
                    <a:lnT>
                      <a:noFill/>
                    </a:lnT>
                  </a:tcPr>
                </a:tc>
                <a:tc hMerge="1">
                  <a:txBody>
                    <a:bodyPr/>
                    <a:lstStyle/>
                    <a:p>
                      <a:endParaRPr lang="es-CL"/>
                    </a:p>
                  </a:txBody>
                  <a:tcPr>
                    <a:lnT w="12700" cmpd="sng">
                      <a:noFill/>
                      <a:prstDash val="solid"/>
                    </a:lnT>
                  </a:tcPr>
                </a:tc>
                <a:tc hMerge="1">
                  <a:txBody>
                    <a:bodyPr/>
                    <a:lstStyle/>
                    <a:p>
                      <a:endParaRPr lang="es-CL"/>
                    </a:p>
                  </a:txBody>
                  <a:tcPr>
                    <a:lnL w="12700" cmpd="sng">
                      <a:noFill/>
                      <a:prstDash val="solid"/>
                    </a:lnL>
                    <a:lnT w="12700" cmpd="sng">
                      <a:noFill/>
                      <a:prstDash val="solid"/>
                    </a:lnT>
                  </a:tcPr>
                </a:tc>
                <a:tc hMerge="1">
                  <a:txBody>
                    <a:bodyPr/>
                    <a:lstStyle/>
                    <a:p>
                      <a:endParaRPr lang="es-CL"/>
                    </a:p>
                  </a:txBody>
                  <a:tcPr/>
                </a:tc>
                <a:extLst>
                  <a:ext uri="{0D108BD9-81ED-4DB2-BD59-A6C34878D82A}">
                    <a16:rowId xmlns:a16="http://schemas.microsoft.com/office/drawing/2014/main" val="3693068838"/>
                  </a:ext>
                </a:extLst>
              </a:tr>
              <a:tr h="182880">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gridSpan="8">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lnTlToBr w="12700" cmpd="sng">
                      <a:noFill/>
                      <a:prstDash val="solid"/>
                    </a:lnTlToBr>
                    <a:lnBlToTr w="12700" cmpd="sng">
                      <a:noFill/>
                      <a:prstDash val="solid"/>
                    </a:lnBlToTr>
                  </a:tcPr>
                </a:tc>
                <a:tc hMerge="1">
                  <a:txBody>
                    <a:bodyPr/>
                    <a:lstStyle/>
                    <a:p>
                      <a:endParaRPr lang="es-CL"/>
                    </a:p>
                  </a:txBody>
                  <a:tcPr/>
                </a:tc>
                <a:tc hMerge="1">
                  <a:txBody>
                    <a:bodyPr/>
                    <a:lstStyle/>
                    <a:p>
                      <a:endParaRPr lang="es-CL"/>
                    </a:p>
                  </a:txBody>
                  <a:tcPr/>
                </a:tc>
                <a:tc hMerge="1">
                  <a:txBody>
                    <a:bodyPr/>
                    <a:lstStyle/>
                    <a:p>
                      <a:endParaRPr lang="es-CL"/>
                    </a:p>
                  </a:txBody>
                  <a:tcPr/>
                </a:tc>
                <a:tc hMerge="1">
                  <a:txBody>
                    <a:bodyPr/>
                    <a:lstStyle/>
                    <a:p>
                      <a:endParaRPr lang="es-CL"/>
                    </a:p>
                  </a:txBody>
                  <a:tcPr/>
                </a:tc>
                <a:tc hMerge="1">
                  <a:txBody>
                    <a:bodyPr/>
                    <a:lstStyle/>
                    <a:p>
                      <a:endParaRPr lang="es-CL"/>
                    </a:p>
                  </a:txBody>
                  <a:tcPr/>
                </a:tc>
                <a:tc hMerge="1">
                  <a:txBody>
                    <a:bodyPr/>
                    <a:lstStyle/>
                    <a:p>
                      <a:endParaRPr lang="es-CL"/>
                    </a:p>
                  </a:txBody>
                  <a:tcPr>
                    <a:lnL w="12700" cmpd="sng">
                      <a:noFill/>
                      <a:prstDash val="solid"/>
                    </a:lnL>
                  </a:tcPr>
                </a:tc>
                <a:tc hMerge="1">
                  <a:txBody>
                    <a:bodyPr/>
                    <a:lstStyle/>
                    <a:p>
                      <a:endParaRPr lang="es-CL"/>
                    </a:p>
                  </a:txBody>
                  <a:tcPr/>
                </a:tc>
                <a:extLst>
                  <a:ext uri="{0D108BD9-81ED-4DB2-BD59-A6C34878D82A}">
                    <a16:rowId xmlns:a16="http://schemas.microsoft.com/office/drawing/2014/main" val="2706331169"/>
                  </a:ext>
                </a:extLst>
              </a:tr>
              <a:tr h="198120">
                <a:tc>
                  <a:txBody>
                    <a:bodyPr/>
                    <a:lstStyle/>
                    <a:p>
                      <a:pPr algn="l" fontAlgn="b"/>
                      <a:r>
                        <a:rPr lang="es-CL" sz="1100" b="0" i="0" u="none" strike="noStrike" dirty="0">
                          <a:solidFill>
                            <a:srgbClr val="000000"/>
                          </a:solidFill>
                          <a:effectLst/>
                          <a:latin typeface="Arial Narrow" panose="020B0606020202030204" pitchFamily="34" charset="0"/>
                        </a:rPr>
                        <a:t> </a:t>
                      </a:r>
                    </a:p>
                  </a:txBody>
                  <a:tcPr marL="7620" marR="7620" marT="7620" marB="0" anchor="b">
                    <a:lnL w="19050" cap="flat" cmpd="sng" algn="ctr">
                      <a:noFill/>
                      <a:prstDash val="solid"/>
                      <a:round/>
                      <a:headEnd type="none" w="med" len="med"/>
                      <a:tailEnd type="none" w="med" len="med"/>
                    </a:lnL>
                    <a:lnR w="19050" cap="flat" cmpd="sng" algn="ctr">
                      <a:noFill/>
                      <a:prstDash val="solid"/>
                      <a:round/>
                      <a:headEnd type="none" w="med" len="med"/>
                      <a:tailEnd type="none" w="med" len="med"/>
                    </a:lnR>
                    <a:lnT w="19050" cap="flat" cmpd="sng" algn="ctr">
                      <a:no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2">
                        <a:lumMod val="40000"/>
                        <a:lumOff val="60000"/>
                      </a:schemeClr>
                    </a:solidFill>
                  </a:tcPr>
                </a:tc>
                <a:tc gridSpan="5">
                  <a:txBody>
                    <a:bodyPr/>
                    <a:lstStyle/>
                    <a:p>
                      <a:pPr algn="l" fontAlgn="b"/>
                      <a:r>
                        <a:rPr lang="es-CL" sz="1100" b="0" i="0" u="none" strike="noStrike" dirty="0">
                          <a:solidFill>
                            <a:srgbClr val="000000"/>
                          </a:solidFill>
                          <a:effectLst/>
                          <a:latin typeface="Arial Narrow" panose="020B0606020202030204" pitchFamily="34" charset="0"/>
                        </a:rPr>
                        <a:t> Periodo de investigación del descarte</a:t>
                      </a:r>
                    </a:p>
                  </a:txBody>
                  <a:tcPr marL="7620" marR="7620" marT="7620" marB="0" anchor="b">
                    <a:lnL w="19050" cap="flat" cmpd="sng" algn="ctr">
                      <a:noFill/>
                      <a:prstDash val="solid"/>
                      <a:round/>
                      <a:headEnd type="none" w="med" len="med"/>
                      <a:tailEnd type="none" w="med" len="med"/>
                    </a:lnL>
                    <a:lnR>
                      <a:noFill/>
                    </a:lnR>
                    <a:lnT>
                      <a:noFill/>
                    </a:lnT>
                    <a:lnB>
                      <a:noFill/>
                    </a:lnB>
                  </a:tcPr>
                </a:tc>
                <a:tc hMerge="1">
                  <a:txBody>
                    <a:bodyPr/>
                    <a:lstStyle/>
                    <a:p>
                      <a:endParaRPr lang="es-CL"/>
                    </a:p>
                  </a:txBody>
                  <a:tcPr/>
                </a:tc>
                <a:tc hMerge="1">
                  <a:txBody>
                    <a:bodyPr/>
                    <a:lstStyle/>
                    <a:p>
                      <a:endParaRPr lang="es-CL"/>
                    </a:p>
                  </a:txBody>
                  <a:tcPr/>
                </a:tc>
                <a:tc hMerge="1">
                  <a:txBody>
                    <a:bodyPr/>
                    <a:lstStyle/>
                    <a:p>
                      <a:endParaRPr lang="es-CL"/>
                    </a:p>
                  </a:txBody>
                  <a:tcPr/>
                </a:tc>
                <a:tc hMerge="1">
                  <a:txBody>
                    <a:bodyPr/>
                    <a:lstStyle/>
                    <a:p>
                      <a:pPr algn="l" fontAlgn="b"/>
                      <a:endParaRPr lang="es-CL" sz="1100" b="0" i="0" u="none" strike="noStrike">
                        <a:solidFill>
                          <a:srgbClr val="000000"/>
                        </a:solidFill>
                        <a:effectLst/>
                        <a:latin typeface="Calibri" panose="020F0502020204030204" pitchFamily="34" charset="0"/>
                      </a:endParaRPr>
                    </a:p>
                  </a:txBody>
                  <a:tcPr marL="7620" marR="7620" marT="7620" marB="0" anchor="b">
                    <a:lnL>
                      <a:noFill/>
                    </a:lnL>
                    <a:lnR>
                      <a:noFill/>
                    </a:lnR>
                    <a:lnB>
                      <a:noFill/>
                    </a:lnB>
                  </a:tcPr>
                </a:tc>
                <a:tc>
                  <a:txBody>
                    <a:bodyPr/>
                    <a:lstStyle/>
                    <a:p>
                      <a:pPr algn="l" fontAlgn="b"/>
                      <a:endParaRPr lang="es-CL" sz="1100" b="0" i="0" u="none" strike="noStrike">
                        <a:solidFill>
                          <a:srgbClr val="000000"/>
                        </a:solidFill>
                        <a:effectLst/>
                        <a:latin typeface="Arial Narrow" panose="020B0606020202030204" pitchFamily="34" charset="0"/>
                      </a:endParaRPr>
                    </a:p>
                  </a:txBody>
                  <a:tcPr marL="7620" marR="7620" marT="7620" marB="0" anchor="b">
                    <a:lnL>
                      <a:noFill/>
                    </a:lnL>
                    <a:lnR>
                      <a:noFill/>
                    </a:lnR>
                    <a:lnT w="12700" cmpd="sng">
                      <a:noFill/>
                      <a:prstDash val="solid"/>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w="12700" cmpd="sng">
                      <a:noFill/>
                      <a:prstDash val="solid"/>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1128706743"/>
                  </a:ext>
                </a:extLst>
              </a:tr>
              <a:tr h="190500">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w="19050" cap="flat" cmpd="sng" algn="ctr">
                      <a:noFill/>
                      <a:prstDash val="solid"/>
                      <a:round/>
                      <a:headEnd type="none" w="med" len="med"/>
                      <a:tailEnd type="none" w="med" len="med"/>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gridSpan="3">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hMerge="1">
                  <a:txBody>
                    <a:bodyPr/>
                    <a:lstStyle/>
                    <a:p>
                      <a:endParaRPr lang="es-CL"/>
                    </a:p>
                  </a:txBody>
                  <a:tcPr/>
                </a:tc>
                <a:tc hMerge="1">
                  <a:txBody>
                    <a:bodyPr/>
                    <a:lstStyle/>
                    <a:p>
                      <a:pPr algn="l" fontAlgn="b"/>
                      <a:endParaRPr lang="es-CL" sz="1100" b="0" i="0" u="none" strike="noStrike">
                        <a:solidFill>
                          <a:srgbClr val="000000"/>
                        </a:solidFill>
                        <a:effectLst/>
                        <a:latin typeface="Calibri" panose="020F0502020204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3548272659"/>
                  </a:ext>
                </a:extLst>
              </a:tr>
              <a:tr h="182880">
                <a:tc>
                  <a:txBody>
                    <a:bodyPr/>
                    <a:lstStyle/>
                    <a:p>
                      <a:pPr algn="l" fontAlgn="b"/>
                      <a:r>
                        <a:rPr lang="es-CL" sz="1100" b="0" i="0" u="none" strike="noStrike" dirty="0">
                          <a:solidFill>
                            <a:srgbClr val="000000"/>
                          </a:solidFill>
                          <a:effectLst/>
                          <a:latin typeface="Arial Narrow" panose="020B0606020202030204" pitchFamily="34" charset="0"/>
                        </a:rPr>
                        <a:t> </a:t>
                      </a:r>
                    </a:p>
                  </a:txBody>
                  <a:tcPr marL="7620" marR="7620" marT="7620" marB="0" anchor="b">
                    <a:lnL>
                      <a:noFill/>
                    </a:lnL>
                    <a:lnR>
                      <a:noFill/>
                    </a:lnR>
                    <a:lnT>
                      <a:noFill/>
                    </a:lnT>
                    <a:lnB>
                      <a:noFill/>
                    </a:lnB>
                    <a:solidFill>
                      <a:schemeClr val="accent1">
                        <a:lumMod val="20000"/>
                        <a:lumOff val="80000"/>
                      </a:schemeClr>
                    </a:solidFill>
                  </a:tcPr>
                </a:tc>
                <a:tc gridSpan="5">
                  <a:txBody>
                    <a:bodyPr/>
                    <a:lstStyle/>
                    <a:p>
                      <a:pPr algn="l" fontAlgn="b"/>
                      <a:r>
                        <a:rPr lang="es-CL" sz="1100" b="0" i="0" u="none" strike="noStrike" dirty="0">
                          <a:solidFill>
                            <a:srgbClr val="000000"/>
                          </a:solidFill>
                          <a:effectLst/>
                          <a:latin typeface="Arial Narrow" panose="020B0606020202030204" pitchFamily="34" charset="0"/>
                        </a:rPr>
                        <a:t> Periodo de monitoreo del descarte</a:t>
                      </a:r>
                    </a:p>
                  </a:txBody>
                  <a:tcPr marL="7620" marR="7620" marT="7620" marB="0" anchor="b">
                    <a:lnL>
                      <a:noFill/>
                    </a:lnL>
                    <a:lnR>
                      <a:noFill/>
                    </a:lnR>
                    <a:lnT>
                      <a:noFill/>
                    </a:lnT>
                    <a:lnB>
                      <a:noFill/>
                    </a:lnB>
                  </a:tcPr>
                </a:tc>
                <a:tc hMerge="1">
                  <a:txBody>
                    <a:bodyPr/>
                    <a:lstStyle/>
                    <a:p>
                      <a:endParaRPr lang="es-CL"/>
                    </a:p>
                  </a:txBody>
                  <a:tcPr/>
                </a:tc>
                <a:tc hMerge="1">
                  <a:txBody>
                    <a:bodyPr/>
                    <a:lstStyle/>
                    <a:p>
                      <a:endParaRPr lang="es-CL"/>
                    </a:p>
                  </a:txBody>
                  <a:tcPr/>
                </a:tc>
                <a:tc hMerge="1">
                  <a:txBody>
                    <a:bodyPr/>
                    <a:lstStyle/>
                    <a:p>
                      <a:endParaRPr lang="es-CL"/>
                    </a:p>
                  </a:txBody>
                  <a:tcPr/>
                </a:tc>
                <a:tc hMerge="1">
                  <a:txBody>
                    <a:bodyPr/>
                    <a:lstStyle/>
                    <a:p>
                      <a:pPr algn="l" fontAlgn="b"/>
                      <a:endParaRPr lang="es-CL" sz="1100" b="0" i="0" u="none" strike="noStrike">
                        <a:solidFill>
                          <a:srgbClr val="000000"/>
                        </a:solidFill>
                        <a:effectLst/>
                        <a:latin typeface="Calibri" panose="020F0502020204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tc>
                  <a:txBody>
                    <a:bodyPr/>
                    <a:lstStyle/>
                    <a:p>
                      <a:pPr algn="l" fontAlgn="b"/>
                      <a:endParaRPr lang="es-CL" sz="1100" b="0" i="0" u="none" strike="noStrike" dirty="0">
                        <a:solidFill>
                          <a:srgbClr val="000000"/>
                        </a:solidFill>
                        <a:effectLst/>
                        <a:latin typeface="Arial Narrow" panose="020B0606020202030204" pitchFamily="34" charset="0"/>
                      </a:endParaRPr>
                    </a:p>
                  </a:txBody>
                  <a:tcPr marL="7620" marR="7620" marT="7620" marB="0" anchor="b">
                    <a:lnL>
                      <a:noFill/>
                    </a:lnL>
                    <a:lnR>
                      <a:noFill/>
                    </a:lnR>
                    <a:lnT>
                      <a:noFill/>
                    </a:lnT>
                    <a:lnB>
                      <a:noFill/>
                    </a:lnB>
                  </a:tcPr>
                </a:tc>
                <a:extLst>
                  <a:ext uri="{0D108BD9-81ED-4DB2-BD59-A6C34878D82A}">
                    <a16:rowId xmlns:a16="http://schemas.microsoft.com/office/drawing/2014/main" val="3927951325"/>
                  </a:ext>
                </a:extLst>
              </a:tr>
            </a:tbl>
          </a:graphicData>
        </a:graphic>
      </p:graphicFrame>
      <p:grpSp>
        <p:nvGrpSpPr>
          <p:cNvPr id="19" name="Grupo 18">
            <a:extLst>
              <a:ext uri="{FF2B5EF4-FFF2-40B4-BE49-F238E27FC236}">
                <a16:creationId xmlns:a16="http://schemas.microsoft.com/office/drawing/2014/main" id="{FC046667-1DEC-4AF7-9BFD-B191302EC2DD}"/>
              </a:ext>
            </a:extLst>
          </p:cNvPr>
          <p:cNvGrpSpPr/>
          <p:nvPr/>
        </p:nvGrpSpPr>
        <p:grpSpPr>
          <a:xfrm>
            <a:off x="1667229" y="3465644"/>
            <a:ext cx="8920735" cy="3012047"/>
            <a:chOff x="2117515" y="3618304"/>
            <a:chExt cx="8920735" cy="3012047"/>
          </a:xfrm>
        </p:grpSpPr>
        <p:pic>
          <p:nvPicPr>
            <p:cNvPr id="18" name="Imagen 17">
              <a:extLst>
                <a:ext uri="{FF2B5EF4-FFF2-40B4-BE49-F238E27FC236}">
                  <a16:creationId xmlns:a16="http://schemas.microsoft.com/office/drawing/2014/main" id="{378B19D3-DE7A-4EEB-AC4D-2D50DC6A0FBA}"/>
                </a:ext>
              </a:extLst>
            </p:cNvPr>
            <p:cNvPicPr>
              <a:picLocks noChangeAspect="1"/>
            </p:cNvPicPr>
            <p:nvPr/>
          </p:nvPicPr>
          <p:blipFill>
            <a:blip r:embed="rId3"/>
            <a:stretch>
              <a:fillRect/>
            </a:stretch>
          </p:blipFill>
          <p:spPr>
            <a:xfrm>
              <a:off x="4741622" y="5895359"/>
              <a:ext cx="6296628" cy="734992"/>
            </a:xfrm>
            <a:prstGeom prst="rect">
              <a:avLst/>
            </a:prstGeom>
          </p:spPr>
        </p:pic>
        <p:pic>
          <p:nvPicPr>
            <p:cNvPr id="13" name="Imagen 12">
              <a:extLst>
                <a:ext uri="{FF2B5EF4-FFF2-40B4-BE49-F238E27FC236}">
                  <a16:creationId xmlns:a16="http://schemas.microsoft.com/office/drawing/2014/main" id="{19639D3A-7469-4481-90CE-F16C656E5628}"/>
                </a:ext>
              </a:extLst>
            </p:cNvPr>
            <p:cNvPicPr>
              <a:picLocks noChangeAspect="1"/>
            </p:cNvPicPr>
            <p:nvPr/>
          </p:nvPicPr>
          <p:blipFill>
            <a:blip r:embed="rId4"/>
            <a:stretch>
              <a:fillRect/>
            </a:stretch>
          </p:blipFill>
          <p:spPr>
            <a:xfrm>
              <a:off x="2117515" y="5319293"/>
              <a:ext cx="2336357" cy="1152132"/>
            </a:xfrm>
            <a:prstGeom prst="rect">
              <a:avLst/>
            </a:prstGeom>
            <a:ln>
              <a:solidFill>
                <a:schemeClr val="tx1"/>
              </a:solidFill>
            </a:ln>
          </p:spPr>
        </p:pic>
        <p:pic>
          <p:nvPicPr>
            <p:cNvPr id="3" name="Imagen 2">
              <a:extLst>
                <a:ext uri="{FF2B5EF4-FFF2-40B4-BE49-F238E27FC236}">
                  <a16:creationId xmlns:a16="http://schemas.microsoft.com/office/drawing/2014/main" id="{206C7302-E920-4952-AFFC-12298F139B86}"/>
                </a:ext>
              </a:extLst>
            </p:cNvPr>
            <p:cNvPicPr>
              <a:picLocks noChangeAspect="1"/>
            </p:cNvPicPr>
            <p:nvPr/>
          </p:nvPicPr>
          <p:blipFill>
            <a:blip r:embed="rId5"/>
            <a:stretch>
              <a:fillRect/>
            </a:stretch>
          </p:blipFill>
          <p:spPr>
            <a:xfrm>
              <a:off x="2117515" y="3618304"/>
              <a:ext cx="2264575" cy="1345534"/>
            </a:xfrm>
            <a:prstGeom prst="rect">
              <a:avLst/>
            </a:prstGeom>
            <a:ln>
              <a:solidFill>
                <a:schemeClr val="tx1"/>
              </a:solidFill>
            </a:ln>
          </p:spPr>
        </p:pic>
        <p:pic>
          <p:nvPicPr>
            <p:cNvPr id="10" name="Imagen 9">
              <a:extLst>
                <a:ext uri="{FF2B5EF4-FFF2-40B4-BE49-F238E27FC236}">
                  <a16:creationId xmlns:a16="http://schemas.microsoft.com/office/drawing/2014/main" id="{76D66D1B-5B67-4D9F-97AA-28B8AABE23F3}"/>
                </a:ext>
              </a:extLst>
            </p:cNvPr>
            <p:cNvPicPr>
              <a:picLocks noChangeAspect="1"/>
            </p:cNvPicPr>
            <p:nvPr/>
          </p:nvPicPr>
          <p:blipFill>
            <a:blip r:embed="rId6"/>
            <a:stretch>
              <a:fillRect/>
            </a:stretch>
          </p:blipFill>
          <p:spPr>
            <a:xfrm>
              <a:off x="4703294" y="3655248"/>
              <a:ext cx="6065134" cy="856527"/>
            </a:xfrm>
            <a:prstGeom prst="rect">
              <a:avLst/>
            </a:prstGeom>
          </p:spPr>
        </p:pic>
        <p:pic>
          <p:nvPicPr>
            <p:cNvPr id="16" name="Imagen 15">
              <a:extLst>
                <a:ext uri="{FF2B5EF4-FFF2-40B4-BE49-F238E27FC236}">
                  <a16:creationId xmlns:a16="http://schemas.microsoft.com/office/drawing/2014/main" id="{FAD634B9-A121-401A-8E6B-B54BADF3B948}"/>
                </a:ext>
              </a:extLst>
            </p:cNvPr>
            <p:cNvPicPr>
              <a:picLocks noChangeAspect="1"/>
            </p:cNvPicPr>
            <p:nvPr/>
          </p:nvPicPr>
          <p:blipFill rotWithShape="1">
            <a:blip r:embed="rId7"/>
            <a:srcRect l="1379"/>
            <a:stretch/>
          </p:blipFill>
          <p:spPr>
            <a:xfrm>
              <a:off x="4703294" y="5139133"/>
              <a:ext cx="6160262" cy="863860"/>
            </a:xfrm>
            <a:prstGeom prst="rect">
              <a:avLst/>
            </a:prstGeom>
          </p:spPr>
        </p:pic>
      </p:grpSp>
      <p:cxnSp>
        <p:nvCxnSpPr>
          <p:cNvPr id="9" name="Conector recto 8">
            <a:extLst>
              <a:ext uri="{FF2B5EF4-FFF2-40B4-BE49-F238E27FC236}">
                <a16:creationId xmlns:a16="http://schemas.microsoft.com/office/drawing/2014/main" id="{5D919C75-51BA-4440-9E2A-B0BA67C10781}"/>
              </a:ext>
            </a:extLst>
          </p:cNvPr>
          <p:cNvCxnSpPr>
            <a:cxnSpLocks/>
          </p:cNvCxnSpPr>
          <p:nvPr/>
        </p:nvCxnSpPr>
        <p:spPr>
          <a:xfrm flipV="1">
            <a:off x="5142271" y="3925455"/>
            <a:ext cx="1221584" cy="5396"/>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12" name="Conector recto 11">
            <a:extLst>
              <a:ext uri="{FF2B5EF4-FFF2-40B4-BE49-F238E27FC236}">
                <a16:creationId xmlns:a16="http://schemas.microsoft.com/office/drawing/2014/main" id="{75486E48-F183-4CDC-B0D6-F201C63CE694}"/>
              </a:ext>
            </a:extLst>
          </p:cNvPr>
          <p:cNvCxnSpPr/>
          <p:nvPr/>
        </p:nvCxnSpPr>
        <p:spPr>
          <a:xfrm>
            <a:off x="4996873" y="5604387"/>
            <a:ext cx="5321269" cy="0"/>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15" name="Conector recto 14">
            <a:extLst>
              <a:ext uri="{FF2B5EF4-FFF2-40B4-BE49-F238E27FC236}">
                <a16:creationId xmlns:a16="http://schemas.microsoft.com/office/drawing/2014/main" id="{094D4BB9-E244-46FB-B22C-440B18E1D294}"/>
              </a:ext>
            </a:extLst>
          </p:cNvPr>
          <p:cNvCxnSpPr/>
          <p:nvPr/>
        </p:nvCxnSpPr>
        <p:spPr>
          <a:xfrm>
            <a:off x="4291336" y="5850333"/>
            <a:ext cx="3466316" cy="0"/>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3" name="Conector recto 22">
            <a:extLst>
              <a:ext uri="{FF2B5EF4-FFF2-40B4-BE49-F238E27FC236}">
                <a16:creationId xmlns:a16="http://schemas.microsoft.com/office/drawing/2014/main" id="{D14C6CB5-9626-4452-8EA4-C204B09875F0}"/>
              </a:ext>
            </a:extLst>
          </p:cNvPr>
          <p:cNvCxnSpPr/>
          <p:nvPr/>
        </p:nvCxnSpPr>
        <p:spPr>
          <a:xfrm>
            <a:off x="5368413" y="4138411"/>
            <a:ext cx="1917162" cy="0"/>
          </a:xfrm>
          <a:prstGeom prst="line">
            <a:avLst/>
          </a:prstGeom>
          <a:ln w="15875"/>
        </p:spPr>
        <p:style>
          <a:lnRef idx="1">
            <a:schemeClr val="accent1"/>
          </a:lnRef>
          <a:fillRef idx="0">
            <a:schemeClr val="accent1"/>
          </a:fillRef>
          <a:effectRef idx="0">
            <a:schemeClr val="accent1"/>
          </a:effectRef>
          <a:fontRef idx="minor">
            <a:schemeClr val="tx1"/>
          </a:fontRef>
        </p:style>
      </p:cxnSp>
      <p:cxnSp>
        <p:nvCxnSpPr>
          <p:cNvPr id="26" name="Conector recto 25">
            <a:extLst>
              <a:ext uri="{FF2B5EF4-FFF2-40B4-BE49-F238E27FC236}">
                <a16:creationId xmlns:a16="http://schemas.microsoft.com/office/drawing/2014/main" id="{C1D66CAE-5427-4050-B93C-B88B5E63B134}"/>
              </a:ext>
            </a:extLst>
          </p:cNvPr>
          <p:cNvCxnSpPr>
            <a:cxnSpLocks/>
          </p:cNvCxnSpPr>
          <p:nvPr/>
        </p:nvCxnSpPr>
        <p:spPr>
          <a:xfrm>
            <a:off x="4291336" y="6267507"/>
            <a:ext cx="5560587" cy="0"/>
          </a:xfrm>
          <a:prstGeom prst="line">
            <a:avLst/>
          </a:prstGeom>
          <a:ln w="15875"/>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260138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a:extLst>
              <a:ext uri="{FF2B5EF4-FFF2-40B4-BE49-F238E27FC236}">
                <a16:creationId xmlns:a16="http://schemas.microsoft.com/office/drawing/2014/main" id="{38991690-AE08-494E-B086-92F127584577}"/>
              </a:ext>
            </a:extLst>
          </p:cNvPr>
          <p:cNvSpPr/>
          <p:nvPr/>
        </p:nvSpPr>
        <p:spPr>
          <a:xfrm>
            <a:off x="2772684" y="1666281"/>
            <a:ext cx="4331635" cy="307777"/>
          </a:xfrm>
          <a:prstGeom prst="rect">
            <a:avLst/>
          </a:prstGeom>
        </p:spPr>
        <p:txBody>
          <a:bodyPr wrap="none">
            <a:spAutoFit/>
          </a:bodyPr>
          <a:lstStyle/>
          <a:p>
            <a:r>
              <a:rPr lang="es-CL" sz="1400" dirty="0">
                <a:solidFill>
                  <a:srgbClr val="000000"/>
                </a:solidFill>
                <a:latin typeface="Arial Narrow" panose="020B0606020202030204" pitchFamily="34" charset="0"/>
                <a:ea typeface="Calibri" panose="020F0502020204030204" pitchFamily="34" charset="0"/>
                <a:cs typeface="Arial" panose="020B0604020202020204" pitchFamily="34" charset="0"/>
              </a:rPr>
              <a:t>Captura retenida (principalmente especies de interés comercial)</a:t>
            </a:r>
            <a:endParaRPr lang="es-CL" sz="1400" dirty="0"/>
          </a:p>
        </p:txBody>
      </p:sp>
      <p:sp>
        <p:nvSpPr>
          <p:cNvPr id="7" name="Rectángulo 6">
            <a:extLst>
              <a:ext uri="{FF2B5EF4-FFF2-40B4-BE49-F238E27FC236}">
                <a16:creationId xmlns:a16="http://schemas.microsoft.com/office/drawing/2014/main" id="{45C145EB-FD99-4102-B0CA-548C395ECF22}"/>
              </a:ext>
            </a:extLst>
          </p:cNvPr>
          <p:cNvSpPr/>
          <p:nvPr/>
        </p:nvSpPr>
        <p:spPr>
          <a:xfrm>
            <a:off x="3712659" y="940586"/>
            <a:ext cx="7421642" cy="523220"/>
          </a:xfrm>
          <a:prstGeom prst="rect">
            <a:avLst/>
          </a:prstGeom>
        </p:spPr>
        <p:txBody>
          <a:bodyPr wrap="square">
            <a:spAutoFit/>
          </a:bodyPr>
          <a:lstStyle/>
          <a:p>
            <a:r>
              <a:rPr lang="es-CL" sz="1400" dirty="0">
                <a:solidFill>
                  <a:srgbClr val="000000"/>
                </a:solidFill>
                <a:latin typeface="Arial Narrow" panose="020B0606020202030204" pitchFamily="34" charset="0"/>
                <a:ea typeface="Calibri" panose="020F0502020204030204" pitchFamily="34" charset="0"/>
                <a:cs typeface="Arial" panose="020B0604020202020204" pitchFamily="34" charset="0"/>
              </a:rPr>
              <a:t>Captura descartada (especies objetivo y/o especies de fauna acompañante, con o sin valor económico, limitaciones legales de desembarque o procesamiento en planta)</a:t>
            </a:r>
            <a:endParaRPr lang="es-CL" sz="1400" dirty="0"/>
          </a:p>
        </p:txBody>
      </p:sp>
      <p:grpSp>
        <p:nvGrpSpPr>
          <p:cNvPr id="8" name="Grupo 7">
            <a:extLst>
              <a:ext uri="{FF2B5EF4-FFF2-40B4-BE49-F238E27FC236}">
                <a16:creationId xmlns:a16="http://schemas.microsoft.com/office/drawing/2014/main" id="{7814059F-0992-48FD-A55F-F7434F1697B1}"/>
              </a:ext>
            </a:extLst>
          </p:cNvPr>
          <p:cNvGrpSpPr/>
          <p:nvPr/>
        </p:nvGrpSpPr>
        <p:grpSpPr>
          <a:xfrm>
            <a:off x="577401" y="922454"/>
            <a:ext cx="2900263" cy="891329"/>
            <a:chOff x="1233377" y="1573281"/>
            <a:chExt cx="2900263" cy="891329"/>
          </a:xfrm>
        </p:grpSpPr>
        <p:sp>
          <p:nvSpPr>
            <p:cNvPr id="4" name="CuadroTexto 3">
              <a:extLst>
                <a:ext uri="{FF2B5EF4-FFF2-40B4-BE49-F238E27FC236}">
                  <a16:creationId xmlns:a16="http://schemas.microsoft.com/office/drawing/2014/main" id="{DA782102-8846-4D63-94A3-2770B169E042}"/>
                </a:ext>
              </a:extLst>
            </p:cNvPr>
            <p:cNvSpPr txBox="1"/>
            <p:nvPr/>
          </p:nvSpPr>
          <p:spPr>
            <a:xfrm>
              <a:off x="1233377" y="1573281"/>
              <a:ext cx="2036263" cy="523220"/>
            </a:xfrm>
            <a:prstGeom prst="rect">
              <a:avLst/>
            </a:prstGeom>
            <a:noFill/>
          </p:spPr>
          <p:txBody>
            <a:bodyPr wrap="none" rtlCol="0">
              <a:spAutoFit/>
            </a:bodyPr>
            <a:lstStyle/>
            <a:p>
              <a:r>
                <a:rPr lang="es-CL" sz="2800" dirty="0"/>
                <a:t>CT = CR + CD</a:t>
              </a:r>
            </a:p>
          </p:txBody>
        </p:sp>
        <p:cxnSp>
          <p:nvCxnSpPr>
            <p:cNvPr id="15" name="Conector recto 14">
              <a:extLst>
                <a:ext uri="{FF2B5EF4-FFF2-40B4-BE49-F238E27FC236}">
                  <a16:creationId xmlns:a16="http://schemas.microsoft.com/office/drawing/2014/main" id="{CB36624D-A22E-4FDB-84EC-F7B332196922}"/>
                </a:ext>
              </a:extLst>
            </p:cNvPr>
            <p:cNvCxnSpPr>
              <a:cxnSpLocks/>
            </p:cNvCxnSpPr>
            <p:nvPr/>
          </p:nvCxnSpPr>
          <p:spPr>
            <a:xfrm>
              <a:off x="2262749" y="2118429"/>
              <a:ext cx="0" cy="346181"/>
            </a:xfrm>
            <a:prstGeom prst="line">
              <a:avLst/>
            </a:prstGeom>
            <a:ln w="381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 name="Conector recto de flecha 16">
              <a:extLst>
                <a:ext uri="{FF2B5EF4-FFF2-40B4-BE49-F238E27FC236}">
                  <a16:creationId xmlns:a16="http://schemas.microsoft.com/office/drawing/2014/main" id="{BFA75060-5035-4805-ADA3-7026D0758C9E}"/>
                </a:ext>
              </a:extLst>
            </p:cNvPr>
            <p:cNvCxnSpPr>
              <a:cxnSpLocks/>
            </p:cNvCxnSpPr>
            <p:nvPr/>
          </p:nvCxnSpPr>
          <p:spPr>
            <a:xfrm>
              <a:off x="2241483" y="2464610"/>
              <a:ext cx="864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Conector recto de flecha 19">
              <a:extLst>
                <a:ext uri="{FF2B5EF4-FFF2-40B4-BE49-F238E27FC236}">
                  <a16:creationId xmlns:a16="http://schemas.microsoft.com/office/drawing/2014/main" id="{DFECF13F-590E-4A98-88F4-E341FF6BA53D}"/>
                </a:ext>
              </a:extLst>
            </p:cNvPr>
            <p:cNvCxnSpPr>
              <a:cxnSpLocks/>
            </p:cNvCxnSpPr>
            <p:nvPr/>
          </p:nvCxnSpPr>
          <p:spPr>
            <a:xfrm>
              <a:off x="3269640" y="1835851"/>
              <a:ext cx="864000"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sp>
        <p:nvSpPr>
          <p:cNvPr id="9" name="Rectángulo 8">
            <a:extLst>
              <a:ext uri="{FF2B5EF4-FFF2-40B4-BE49-F238E27FC236}">
                <a16:creationId xmlns:a16="http://schemas.microsoft.com/office/drawing/2014/main" id="{219E43AD-7324-46FC-B92F-F71631F054B6}"/>
              </a:ext>
            </a:extLst>
          </p:cNvPr>
          <p:cNvSpPr/>
          <p:nvPr/>
        </p:nvSpPr>
        <p:spPr>
          <a:xfrm>
            <a:off x="274894" y="2461698"/>
            <a:ext cx="11470761" cy="2308324"/>
          </a:xfrm>
          <a:prstGeom prst="rect">
            <a:avLst/>
          </a:prstGeom>
          <a:noFill/>
        </p:spPr>
        <p:txBody>
          <a:bodyPr wrap="square">
            <a:spAutoFit/>
          </a:bodyPr>
          <a:lstStyle/>
          <a:p>
            <a:pPr algn="just">
              <a:spcAft>
                <a:spcPts val="0"/>
              </a:spcAft>
            </a:pPr>
            <a:r>
              <a:rPr lang="es-CL" sz="1500" b="1" dirty="0">
                <a:solidFill>
                  <a:srgbClr val="000000"/>
                </a:solidFill>
                <a:latin typeface="Arial Narrow" panose="020B0606020202030204" pitchFamily="34" charset="0"/>
                <a:ea typeface="Calibri" panose="020F0502020204030204" pitchFamily="34" charset="0"/>
                <a:cs typeface="Arial" panose="020B0604020202020204" pitchFamily="34" charset="0"/>
              </a:rPr>
              <a:t>Estimadores</a:t>
            </a:r>
          </a:p>
          <a:p>
            <a:pPr algn="just">
              <a:spcAft>
                <a:spcPts val="0"/>
              </a:spcAft>
            </a:pPr>
            <a:r>
              <a:rPr lang="es-CL" sz="1500" dirty="0">
                <a:solidFill>
                  <a:srgbClr val="000000"/>
                </a:solidFill>
                <a:latin typeface="Arial Narrow" panose="020B0606020202030204" pitchFamily="34" charset="0"/>
                <a:ea typeface="Calibri" panose="020F0502020204030204" pitchFamily="34" charset="0"/>
                <a:cs typeface="Arial" panose="020B0604020202020204" pitchFamily="34" charset="0"/>
              </a:rPr>
              <a:t>Diseño-basados, asociados a un muestreo estratificado de conglomerados </a:t>
            </a:r>
            <a:r>
              <a:rPr lang="es-CL" sz="1500" dirty="0" err="1">
                <a:solidFill>
                  <a:srgbClr val="000000"/>
                </a:solidFill>
                <a:latin typeface="Arial Narrow" panose="020B0606020202030204" pitchFamily="34" charset="0"/>
                <a:ea typeface="Calibri" panose="020F0502020204030204" pitchFamily="34" charset="0"/>
                <a:cs typeface="Arial" panose="020B0604020202020204" pitchFamily="34" charset="0"/>
              </a:rPr>
              <a:t>bietápico</a:t>
            </a:r>
            <a:r>
              <a:rPr lang="es-CL" sz="1500" dirty="0">
                <a:solidFill>
                  <a:srgbClr val="000000"/>
                </a:solidFill>
                <a:latin typeface="Arial Narrow" panose="020B0606020202030204" pitchFamily="34" charset="0"/>
                <a:ea typeface="Calibri" panose="020F0502020204030204" pitchFamily="34" charset="0"/>
                <a:cs typeface="Arial" panose="020B0604020202020204" pitchFamily="34" charset="0"/>
              </a:rPr>
              <a:t>, en donde la unidad de primera etapa es el viaje y la unidad de segunda etapa es el lance de pesca</a:t>
            </a:r>
          </a:p>
          <a:p>
            <a:pPr algn="just">
              <a:spcAft>
                <a:spcPts val="0"/>
              </a:spcAft>
            </a:pPr>
            <a:endParaRPr lang="es-CL" sz="1200" b="1" dirty="0">
              <a:latin typeface="Arial Narrow" panose="020B0606020202030204" pitchFamily="34" charset="0"/>
              <a:ea typeface="Calibri" panose="020F0502020204030204" pitchFamily="34" charset="0"/>
              <a:cs typeface="Arial" panose="020B0604020202020204" pitchFamily="34" charset="0"/>
            </a:endParaRPr>
          </a:p>
          <a:p>
            <a:pPr algn="just">
              <a:spcAft>
                <a:spcPts val="0"/>
              </a:spcAft>
            </a:pPr>
            <a:r>
              <a:rPr lang="es-CL" sz="1500" b="1" dirty="0">
                <a:latin typeface="Arial Narrow" panose="020B0606020202030204" pitchFamily="34" charset="0"/>
                <a:ea typeface="Calibri" panose="020F0502020204030204" pitchFamily="34" charset="0"/>
                <a:cs typeface="Arial" panose="020B0604020202020204" pitchFamily="34" charset="0"/>
              </a:rPr>
              <a:t>Estratificaciones</a:t>
            </a:r>
          </a:p>
          <a:p>
            <a:pPr marL="285750" indent="-285750" algn="just">
              <a:spcAft>
                <a:spcPts val="0"/>
              </a:spcAft>
              <a:buFont typeface="Arial" panose="020B0604020202020204" pitchFamily="34" charset="0"/>
              <a:buChar char="•"/>
            </a:pPr>
            <a:r>
              <a:rPr lang="es-CL" sz="1500" dirty="0">
                <a:solidFill>
                  <a:srgbClr val="000000"/>
                </a:solidFill>
                <a:latin typeface="Arial Narrow" panose="020B0606020202030204" pitchFamily="34" charset="0"/>
                <a:ea typeface="Calibri" panose="020F0502020204030204" pitchFamily="34" charset="0"/>
                <a:cs typeface="Arial" panose="020B0604020202020204" pitchFamily="34" charset="0"/>
              </a:rPr>
              <a:t>Espacial (región o macrozona), temporal (año o semestre) y operacional (flota)</a:t>
            </a:r>
          </a:p>
          <a:p>
            <a:pPr algn="just">
              <a:spcAft>
                <a:spcPts val="0"/>
              </a:spcAft>
            </a:pPr>
            <a:endParaRPr lang="es-CL" sz="1200" dirty="0">
              <a:solidFill>
                <a:srgbClr val="000000"/>
              </a:solidFill>
              <a:latin typeface="Arial Narrow" panose="020B0606020202030204" pitchFamily="34" charset="0"/>
              <a:ea typeface="Calibri" panose="020F0502020204030204" pitchFamily="34" charset="0"/>
              <a:cs typeface="Arial" panose="020B0604020202020204" pitchFamily="34" charset="0"/>
            </a:endParaRPr>
          </a:p>
          <a:p>
            <a:pPr algn="just">
              <a:spcAft>
                <a:spcPts val="0"/>
              </a:spcAft>
            </a:pPr>
            <a:r>
              <a:rPr lang="es-CL" sz="1500" b="1" dirty="0">
                <a:solidFill>
                  <a:srgbClr val="000000"/>
                </a:solidFill>
                <a:latin typeface="Arial Narrow" panose="020B0606020202030204" pitchFamily="34" charset="0"/>
                <a:ea typeface="Calibri" panose="020F0502020204030204" pitchFamily="34" charset="0"/>
                <a:cs typeface="Arial" panose="020B0604020202020204" pitchFamily="34" charset="0"/>
              </a:rPr>
              <a:t>Factor de expansión</a:t>
            </a:r>
          </a:p>
          <a:p>
            <a:pPr marL="285750" indent="-285750" algn="just">
              <a:spcAft>
                <a:spcPts val="600"/>
              </a:spcAft>
              <a:buFont typeface="Arial" panose="020B0604020202020204" pitchFamily="34" charset="0"/>
              <a:buChar char="•"/>
            </a:pPr>
            <a:r>
              <a:rPr lang="es-CL" sz="1500" dirty="0">
                <a:solidFill>
                  <a:srgbClr val="000000"/>
                </a:solidFill>
                <a:latin typeface="Arial Narrow" panose="020B0606020202030204" pitchFamily="34" charset="0"/>
                <a:cs typeface="Arial" panose="020B0604020202020204" pitchFamily="34" charset="0"/>
              </a:rPr>
              <a:t>Se utiliza el esfuerzo en términos de viajes de pesca anuales de la flota, información proveniente de la base de datos de desembarque de </a:t>
            </a:r>
            <a:r>
              <a:rPr lang="es-CL" sz="1500" dirty="0" err="1">
                <a:solidFill>
                  <a:srgbClr val="000000"/>
                </a:solidFill>
                <a:latin typeface="Arial Narrow" panose="020B0606020202030204" pitchFamily="34" charset="0"/>
                <a:cs typeface="Arial" panose="020B0604020202020204" pitchFamily="34" charset="0"/>
              </a:rPr>
              <a:t>Sernapesca</a:t>
            </a:r>
            <a:r>
              <a:rPr lang="es-CL" sz="1500" dirty="0">
                <a:solidFill>
                  <a:srgbClr val="000000"/>
                </a:solidFill>
                <a:latin typeface="Arial Narrow" panose="020B0606020202030204" pitchFamily="34" charset="0"/>
                <a:cs typeface="Arial" panose="020B0604020202020204" pitchFamily="34" charset="0"/>
              </a:rPr>
              <a:t>. En cuanto al número de viajes totales, se consideran solo embarcaciones mayores a cierta eslora en las cuales se realizan embarques por parte de observadores</a:t>
            </a:r>
          </a:p>
        </p:txBody>
      </p:sp>
      <p:sp>
        <p:nvSpPr>
          <p:cNvPr id="13" name="Rectángulo 12">
            <a:extLst>
              <a:ext uri="{FF2B5EF4-FFF2-40B4-BE49-F238E27FC236}">
                <a16:creationId xmlns:a16="http://schemas.microsoft.com/office/drawing/2014/main" id="{95F94335-B015-4363-BEE6-53E512DFC14D}"/>
              </a:ext>
            </a:extLst>
          </p:cNvPr>
          <p:cNvSpPr/>
          <p:nvPr/>
        </p:nvSpPr>
        <p:spPr>
          <a:xfrm>
            <a:off x="284726" y="4836249"/>
            <a:ext cx="11470761" cy="1592744"/>
          </a:xfrm>
          <a:prstGeom prst="rect">
            <a:avLst/>
          </a:prstGeom>
          <a:solidFill>
            <a:schemeClr val="bg1"/>
          </a:solidFill>
        </p:spPr>
        <p:txBody>
          <a:bodyPr wrap="square">
            <a:spAutoFit/>
          </a:bodyPr>
          <a:lstStyle/>
          <a:p>
            <a:pPr algn="just">
              <a:tabLst>
                <a:tab pos="268288" algn="l"/>
                <a:tab pos="447675" algn="l"/>
              </a:tabLst>
            </a:pPr>
            <a:r>
              <a:rPr lang="es-CL" sz="1500" b="1" dirty="0">
                <a:solidFill>
                  <a:srgbClr val="000000"/>
                </a:solidFill>
                <a:latin typeface="Arial Narrow" panose="020B0606020202030204" pitchFamily="34" charset="0"/>
                <a:ea typeface="Calibri" panose="020F0502020204030204" pitchFamily="34" charset="0"/>
                <a:cs typeface="Arial" panose="020B0604020202020204" pitchFamily="34" charset="0"/>
              </a:rPr>
              <a:t>Consideraciones generales y supuestos metodológicos</a:t>
            </a:r>
          </a:p>
          <a:p>
            <a:pPr marL="285750" indent="-285750" algn="just">
              <a:spcAft>
                <a:spcPts val="6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Las capturas retenida y descartada por lance se estimaron visualmente, considerando además información proveniente de los equipos de detección del barco y el volumen de llenado de la bodega en  términos de peso (t) para el caso de la captura retenida</a:t>
            </a:r>
          </a:p>
          <a:p>
            <a:pPr marL="285750" indent="-285750" algn="just">
              <a:spcAft>
                <a:spcPts val="3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Cuando se observó un descarte completo desde la red en el agua, la proporción de especies se estimó de manera visual. En pocas ocasiones se pudo acceder a una muestra de la captura descartada</a:t>
            </a:r>
          </a:p>
          <a:p>
            <a:pPr marL="285750" indent="-285750" algn="just">
              <a:spcAft>
                <a:spcPts val="18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Cuando el descarte fue parcial, se asumió que la proporción de especies de la captura descartada, fue el mismo que los de la captura retenida</a:t>
            </a:r>
          </a:p>
        </p:txBody>
      </p:sp>
      <p:sp>
        <p:nvSpPr>
          <p:cNvPr id="19" name="CuadroTexto 18">
            <a:extLst>
              <a:ext uri="{FF2B5EF4-FFF2-40B4-BE49-F238E27FC236}">
                <a16:creationId xmlns:a16="http://schemas.microsoft.com/office/drawing/2014/main" id="{E8A5F352-F359-4ED1-9A6D-8260A8385B5A}"/>
              </a:ext>
            </a:extLst>
          </p:cNvPr>
          <p:cNvSpPr txBox="1">
            <a:spLocks noChangeArrowheads="1"/>
          </p:cNvSpPr>
          <p:nvPr/>
        </p:nvSpPr>
        <p:spPr bwMode="auto">
          <a:xfrm>
            <a:off x="0" y="-14124"/>
            <a:ext cx="12192000" cy="52441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CONSIDERACIONES METODOLÓGICAS</a:t>
            </a:r>
          </a:p>
        </p:txBody>
      </p:sp>
      <p:sp>
        <p:nvSpPr>
          <p:cNvPr id="21" name="CuadroTexto 20">
            <a:extLst>
              <a:ext uri="{FF2B5EF4-FFF2-40B4-BE49-F238E27FC236}">
                <a16:creationId xmlns:a16="http://schemas.microsoft.com/office/drawing/2014/main" id="{447B3E73-98C5-4F72-9A85-823079A0E7F2}"/>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22" name="Imagen 21">
            <a:extLst>
              <a:ext uri="{FF2B5EF4-FFF2-40B4-BE49-F238E27FC236}">
                <a16:creationId xmlns:a16="http://schemas.microsoft.com/office/drawing/2014/main" id="{6C5338A8-F97C-44C7-AE69-C529EA3041F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spTree>
    <p:extLst>
      <p:ext uri="{BB962C8B-B14F-4D97-AF65-F5344CB8AC3E}">
        <p14:creationId xmlns:p14="http://schemas.microsoft.com/office/powerpoint/2010/main" val="17326125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3">
            <a:extLst>
              <a:ext uri="{FF2B5EF4-FFF2-40B4-BE49-F238E27FC236}">
                <a16:creationId xmlns:a16="http://schemas.microsoft.com/office/drawing/2014/main" id="{F54E01C8-971D-468D-B56B-D841DCF4024F}"/>
              </a:ext>
            </a:extLst>
          </p:cNvPr>
          <p:cNvSpPr txBox="1">
            <a:spLocks noChangeArrowheads="1"/>
          </p:cNvSpPr>
          <p:nvPr/>
        </p:nvSpPr>
        <p:spPr bwMode="auto">
          <a:xfrm>
            <a:off x="0" y="-14124"/>
            <a:ext cx="12192000" cy="52322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CAPTURAS ESTIMADAS Y COBERTURA DE MUESTREO ABORDO </a:t>
            </a:r>
          </a:p>
        </p:txBody>
      </p:sp>
      <p:sp>
        <p:nvSpPr>
          <p:cNvPr id="20" name="CuadroTexto 19">
            <a:extLst>
              <a:ext uri="{FF2B5EF4-FFF2-40B4-BE49-F238E27FC236}">
                <a16:creationId xmlns:a16="http://schemas.microsoft.com/office/drawing/2014/main" id="{01EC2DC7-5136-4615-91F4-6D4AD4117C7E}"/>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21" name="Imagen 20">
            <a:extLst>
              <a:ext uri="{FF2B5EF4-FFF2-40B4-BE49-F238E27FC236}">
                <a16:creationId xmlns:a16="http://schemas.microsoft.com/office/drawing/2014/main" id="{606B2FE6-784E-43D4-AFCA-78C60C953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sp>
        <p:nvSpPr>
          <p:cNvPr id="13" name="CuadroTexto 12">
            <a:extLst>
              <a:ext uri="{FF2B5EF4-FFF2-40B4-BE49-F238E27FC236}">
                <a16:creationId xmlns:a16="http://schemas.microsoft.com/office/drawing/2014/main" id="{E0F9C4B0-832E-4674-8ACF-04A1DC245AA1}"/>
              </a:ext>
            </a:extLst>
          </p:cNvPr>
          <p:cNvSpPr txBox="1"/>
          <p:nvPr/>
        </p:nvSpPr>
        <p:spPr>
          <a:xfrm>
            <a:off x="231580" y="3614328"/>
            <a:ext cx="11498648" cy="400110"/>
          </a:xfrm>
          <a:prstGeom prst="rect">
            <a:avLst/>
          </a:prstGeom>
          <a:noFill/>
        </p:spPr>
        <p:txBody>
          <a:bodyPr wrap="square" rtlCol="0">
            <a:spAutoFit/>
          </a:bodyPr>
          <a:lstStyle/>
          <a:p>
            <a:pPr algn="just"/>
            <a:r>
              <a:rPr lang="es-CL" sz="1000" dirty="0">
                <a:effectLst/>
                <a:latin typeface="Arial Narrow" panose="020B0606020202030204" pitchFamily="34" charset="0"/>
                <a:ea typeface="Calibri" panose="020F0502020204030204" pitchFamily="34" charset="0"/>
                <a:cs typeface="Times New Roman" panose="02020603050405020304" pitchFamily="18" charset="0"/>
              </a:rPr>
              <a:t>CT = captura total; CR = captura retenida; CD = captura descartada; CV()% = coeficiente de variación; Descarte (%) = porcentaje de descarte; </a:t>
            </a:r>
            <a:r>
              <a:rPr lang="es-CL" sz="1000" dirty="0">
                <a:latin typeface="Arial Narrow" panose="020B0606020202030204" pitchFamily="34" charset="0"/>
                <a:ea typeface="Calibri" panose="020F0502020204030204" pitchFamily="34" charset="0"/>
                <a:cs typeface="Times New Roman" panose="02020603050405020304" pitchFamily="18" charset="0"/>
              </a:rPr>
              <a:t>Cobertura (%)</a:t>
            </a:r>
            <a:r>
              <a:rPr lang="es-CL" sz="1000" dirty="0">
                <a:effectLst/>
                <a:latin typeface="Arial Narrow" panose="020B0606020202030204" pitchFamily="34" charset="0"/>
                <a:ea typeface="Calibri" panose="020F0502020204030204" pitchFamily="34" charset="0"/>
                <a:cs typeface="Times New Roman" panose="02020603050405020304" pitchFamily="18" charset="0"/>
              </a:rPr>
              <a:t> = porcentaje de cobertura, Viajes </a:t>
            </a:r>
            <a:r>
              <a:rPr lang="es-CL" sz="1000" dirty="0" err="1">
                <a:effectLst/>
                <a:latin typeface="Arial Narrow" panose="020B0606020202030204" pitchFamily="34" charset="0"/>
                <a:ea typeface="Calibri" panose="020F0502020204030204" pitchFamily="34" charset="0"/>
                <a:cs typeface="Times New Roman" panose="02020603050405020304" pitchFamily="18" charset="0"/>
              </a:rPr>
              <a:t>obs</a:t>
            </a:r>
            <a:r>
              <a:rPr lang="es-CL" sz="1000" dirty="0">
                <a:effectLst/>
                <a:latin typeface="Arial Narrow" panose="020B0606020202030204" pitchFamily="34" charset="0"/>
                <a:ea typeface="Calibri" panose="020F0502020204030204" pitchFamily="34" charset="0"/>
                <a:cs typeface="Times New Roman" panose="02020603050405020304" pitchFamily="18" charset="0"/>
              </a:rPr>
              <a:t>; viajes muestreados, </a:t>
            </a:r>
            <a:r>
              <a:rPr lang="es-CL" sz="1000" dirty="0" err="1">
                <a:effectLst/>
                <a:latin typeface="Arial Narrow" panose="020B0606020202030204" pitchFamily="34" charset="0"/>
                <a:ea typeface="Calibri" panose="020F0502020204030204" pitchFamily="34" charset="0"/>
                <a:cs typeface="Times New Roman" panose="02020603050405020304" pitchFamily="18" charset="0"/>
              </a:rPr>
              <a:t>N</a:t>
            </a:r>
            <a:r>
              <a:rPr lang="es-CL" sz="1000" dirty="0" err="1">
                <a:latin typeface="Arial Narrow" panose="020B0606020202030204" pitchFamily="34" charset="0"/>
                <a:ea typeface="Calibri" panose="020F0502020204030204" pitchFamily="34" charset="0"/>
                <a:cs typeface="Times New Roman" panose="02020603050405020304" pitchFamily="18" charset="0"/>
              </a:rPr>
              <a:t>°VT</a:t>
            </a:r>
            <a:r>
              <a:rPr lang="es-CL" sz="1000" dirty="0">
                <a:latin typeface="Arial Narrow" panose="020B0606020202030204" pitchFamily="34" charset="0"/>
                <a:ea typeface="Calibri" panose="020F0502020204030204" pitchFamily="34" charset="0"/>
                <a:cs typeface="Times New Roman" panose="02020603050405020304" pitchFamily="18" charset="0"/>
              </a:rPr>
              <a:t>;</a:t>
            </a:r>
            <a:r>
              <a:rPr lang="es-CL" sz="1000" dirty="0">
                <a:effectLst/>
                <a:latin typeface="Arial Narrow" panose="020B0606020202030204" pitchFamily="34" charset="0"/>
                <a:ea typeface="Calibri" panose="020F0502020204030204" pitchFamily="34" charset="0"/>
                <a:cs typeface="Times New Roman" panose="02020603050405020304" pitchFamily="18" charset="0"/>
              </a:rPr>
              <a:t> número total de viajes realizados en el estrato. El rectángulo </a:t>
            </a:r>
            <a:r>
              <a:rPr lang="es-CL" sz="1000" dirty="0">
                <a:latin typeface="Arial Narrow" panose="020B0606020202030204" pitchFamily="34" charset="0"/>
                <a:ea typeface="Calibri" panose="020F0502020204030204" pitchFamily="34" charset="0"/>
                <a:cs typeface="Times New Roman" panose="02020603050405020304" pitchFamily="18" charset="0"/>
              </a:rPr>
              <a:t>azul</a:t>
            </a:r>
            <a:r>
              <a:rPr lang="es-CL" sz="1000" dirty="0">
                <a:effectLst/>
                <a:latin typeface="Arial Narrow" panose="020B0606020202030204" pitchFamily="34" charset="0"/>
                <a:ea typeface="Calibri" panose="020F0502020204030204" pitchFamily="34" charset="0"/>
                <a:cs typeface="Times New Roman" panose="02020603050405020304" pitchFamily="18" charset="0"/>
              </a:rPr>
              <a:t> indica la durabilidad del periodo de investigación del descarte</a:t>
            </a:r>
            <a:endParaRPr lang="es-CL" sz="1000" dirty="0">
              <a:latin typeface="Arial Narrow" panose="020B0606020202030204" pitchFamily="34" charset="0"/>
              <a:ea typeface="Calibri" panose="020F0502020204030204" pitchFamily="34" charset="0"/>
              <a:cs typeface="Times New Roman" panose="02020603050405020304" pitchFamily="18" charset="0"/>
            </a:endParaRPr>
          </a:p>
        </p:txBody>
      </p:sp>
      <p:graphicFrame>
        <p:nvGraphicFramePr>
          <p:cNvPr id="9" name="Tabla 8">
            <a:extLst>
              <a:ext uri="{FF2B5EF4-FFF2-40B4-BE49-F238E27FC236}">
                <a16:creationId xmlns:a16="http://schemas.microsoft.com/office/drawing/2014/main" id="{835388A0-23EA-4F21-9CD4-A133FBFC5747}"/>
              </a:ext>
            </a:extLst>
          </p:cNvPr>
          <p:cNvGraphicFramePr>
            <a:graphicFrameLocks noGrp="1"/>
          </p:cNvGraphicFramePr>
          <p:nvPr>
            <p:extLst>
              <p:ext uri="{D42A27DB-BD31-4B8C-83A1-F6EECF244321}">
                <p14:modId xmlns:p14="http://schemas.microsoft.com/office/powerpoint/2010/main" val="1970322613"/>
              </p:ext>
            </p:extLst>
          </p:nvPr>
        </p:nvGraphicFramePr>
        <p:xfrm>
          <a:off x="185876" y="1161561"/>
          <a:ext cx="11729899" cy="2478362"/>
        </p:xfrm>
        <a:graphic>
          <a:graphicData uri="http://schemas.openxmlformats.org/drawingml/2006/table">
            <a:tbl>
              <a:tblPr/>
              <a:tblGrid>
                <a:gridCol w="909499">
                  <a:extLst>
                    <a:ext uri="{9D8B030D-6E8A-4147-A177-3AD203B41FA5}">
                      <a16:colId xmlns:a16="http://schemas.microsoft.com/office/drawing/2014/main" val="1861979536"/>
                    </a:ext>
                  </a:extLst>
                </a:gridCol>
                <a:gridCol w="962025">
                  <a:extLst>
                    <a:ext uri="{9D8B030D-6E8A-4147-A177-3AD203B41FA5}">
                      <a16:colId xmlns:a16="http://schemas.microsoft.com/office/drawing/2014/main" val="3784655506"/>
                    </a:ext>
                  </a:extLst>
                </a:gridCol>
                <a:gridCol w="1409899">
                  <a:extLst>
                    <a:ext uri="{9D8B030D-6E8A-4147-A177-3AD203B41FA5}">
                      <a16:colId xmlns:a16="http://schemas.microsoft.com/office/drawing/2014/main" val="1325722318"/>
                    </a:ext>
                  </a:extLst>
                </a:gridCol>
                <a:gridCol w="1020443">
                  <a:extLst>
                    <a:ext uri="{9D8B030D-6E8A-4147-A177-3AD203B41FA5}">
                      <a16:colId xmlns:a16="http://schemas.microsoft.com/office/drawing/2014/main" val="320849010"/>
                    </a:ext>
                  </a:extLst>
                </a:gridCol>
                <a:gridCol w="970665">
                  <a:extLst>
                    <a:ext uri="{9D8B030D-6E8A-4147-A177-3AD203B41FA5}">
                      <a16:colId xmlns:a16="http://schemas.microsoft.com/office/drawing/2014/main" val="2104294494"/>
                    </a:ext>
                  </a:extLst>
                </a:gridCol>
                <a:gridCol w="709332">
                  <a:extLst>
                    <a:ext uri="{9D8B030D-6E8A-4147-A177-3AD203B41FA5}">
                      <a16:colId xmlns:a16="http://schemas.microsoft.com/office/drawing/2014/main" val="3534710308"/>
                    </a:ext>
                  </a:extLst>
                </a:gridCol>
                <a:gridCol w="759110">
                  <a:extLst>
                    <a:ext uri="{9D8B030D-6E8A-4147-A177-3AD203B41FA5}">
                      <a16:colId xmlns:a16="http://schemas.microsoft.com/office/drawing/2014/main" val="3471108042"/>
                    </a:ext>
                  </a:extLst>
                </a:gridCol>
                <a:gridCol w="609777">
                  <a:extLst>
                    <a:ext uri="{9D8B030D-6E8A-4147-A177-3AD203B41FA5}">
                      <a16:colId xmlns:a16="http://schemas.microsoft.com/office/drawing/2014/main" val="4133631749"/>
                    </a:ext>
                  </a:extLst>
                </a:gridCol>
                <a:gridCol w="858665">
                  <a:extLst>
                    <a:ext uri="{9D8B030D-6E8A-4147-A177-3AD203B41FA5}">
                      <a16:colId xmlns:a16="http://schemas.microsoft.com/office/drawing/2014/main" val="840659922"/>
                    </a:ext>
                  </a:extLst>
                </a:gridCol>
                <a:gridCol w="659554">
                  <a:extLst>
                    <a:ext uri="{9D8B030D-6E8A-4147-A177-3AD203B41FA5}">
                      <a16:colId xmlns:a16="http://schemas.microsoft.com/office/drawing/2014/main" val="2455344278"/>
                    </a:ext>
                  </a:extLst>
                </a:gridCol>
                <a:gridCol w="726073">
                  <a:extLst>
                    <a:ext uri="{9D8B030D-6E8A-4147-A177-3AD203B41FA5}">
                      <a16:colId xmlns:a16="http://schemas.microsoft.com/office/drawing/2014/main" val="3701830298"/>
                    </a:ext>
                  </a:extLst>
                </a:gridCol>
                <a:gridCol w="666558">
                  <a:extLst>
                    <a:ext uri="{9D8B030D-6E8A-4147-A177-3AD203B41FA5}">
                      <a16:colId xmlns:a16="http://schemas.microsoft.com/office/drawing/2014/main" val="1915226106"/>
                    </a:ext>
                  </a:extLst>
                </a:gridCol>
                <a:gridCol w="516466">
                  <a:extLst>
                    <a:ext uri="{9D8B030D-6E8A-4147-A177-3AD203B41FA5}">
                      <a16:colId xmlns:a16="http://schemas.microsoft.com/office/drawing/2014/main" val="2639393067"/>
                    </a:ext>
                  </a:extLst>
                </a:gridCol>
                <a:gridCol w="951833">
                  <a:extLst>
                    <a:ext uri="{9D8B030D-6E8A-4147-A177-3AD203B41FA5}">
                      <a16:colId xmlns:a16="http://schemas.microsoft.com/office/drawing/2014/main" val="3176588590"/>
                    </a:ext>
                  </a:extLst>
                </a:gridCol>
              </a:tblGrid>
              <a:tr h="374121">
                <a:tc>
                  <a:txBody>
                    <a:bodyPr/>
                    <a:lstStyle/>
                    <a:p>
                      <a:pPr algn="ctr" fontAlgn="ctr"/>
                      <a:r>
                        <a:rPr lang="es-CL" sz="1100" b="1" i="0" u="none" strike="noStrike" dirty="0">
                          <a:solidFill>
                            <a:srgbClr val="000000"/>
                          </a:solidFill>
                          <a:effectLst/>
                          <a:latin typeface="Arial Narrow" panose="020B0606020202030204" pitchFamily="34" charset="0"/>
                        </a:rPr>
                        <a:t>Periodo</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Año</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Semestre</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Flota</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CT (t)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CV(CT)%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CR (t)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CV(CR)%</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CD (t)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CV(CD)%</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Descarte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Viajes </a:t>
                      </a:r>
                      <a:r>
                        <a:rPr lang="es-CL" sz="1100" b="1" i="0" u="none" strike="noStrike" dirty="0" err="1">
                          <a:solidFill>
                            <a:srgbClr val="000000"/>
                          </a:solidFill>
                          <a:effectLst/>
                          <a:latin typeface="Arial Narrow" panose="020B0606020202030204" pitchFamily="34" charset="0"/>
                        </a:rPr>
                        <a:t>obs</a:t>
                      </a:r>
                      <a:endParaRPr lang="es-CL" sz="1100" b="1" i="0" u="none" strike="noStrike" dirty="0">
                        <a:solidFill>
                          <a:srgbClr val="000000"/>
                        </a:solidFill>
                        <a:effectLst/>
                        <a:latin typeface="Arial Narrow" panose="020B0606020202030204" pitchFamily="34" charset="0"/>
                      </a:endParaRP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err="1">
                          <a:solidFill>
                            <a:srgbClr val="000000"/>
                          </a:solidFill>
                          <a:effectLst/>
                          <a:latin typeface="Arial Narrow" panose="020B0606020202030204" pitchFamily="34" charset="0"/>
                        </a:rPr>
                        <a:t>N°</a:t>
                      </a:r>
                      <a:r>
                        <a:rPr lang="es-CL" sz="1100" b="1" i="0" u="none" strike="noStrike" dirty="0">
                          <a:solidFill>
                            <a:srgbClr val="000000"/>
                          </a:solidFill>
                          <a:effectLst/>
                          <a:latin typeface="Arial Narrow" panose="020B0606020202030204" pitchFamily="34" charset="0"/>
                        </a:rPr>
                        <a:t> VT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ctr"/>
                      <a:r>
                        <a:rPr lang="es-CL" sz="1100" b="1" i="0" u="none" strike="noStrike" dirty="0">
                          <a:solidFill>
                            <a:srgbClr val="000000"/>
                          </a:solidFill>
                          <a:effectLst/>
                          <a:latin typeface="Arial Narrow" panose="020B0606020202030204" pitchFamily="34" charset="0"/>
                        </a:rPr>
                        <a:t>Cobertura (%)</a:t>
                      </a:r>
                    </a:p>
                  </a:txBody>
                  <a:tcPr marL="5570" marR="5570" marT="557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118283484"/>
                  </a:ext>
                </a:extLst>
              </a:tr>
              <a:tr h="289700">
                <a:tc rowSpan="6">
                  <a:txBody>
                    <a:bodyPr/>
                    <a:lstStyle/>
                    <a:p>
                      <a:pPr algn="ctr" fontAlgn="ctr"/>
                      <a:r>
                        <a:rPr lang="es-CL" sz="1100" b="0" i="0" u="none" strike="noStrike" dirty="0">
                          <a:solidFill>
                            <a:srgbClr val="000000"/>
                          </a:solidFill>
                          <a:effectLst/>
                          <a:latin typeface="Arial Narrow" panose="020B0606020202030204" pitchFamily="34" charset="0"/>
                        </a:rPr>
                        <a:t>Investigación descarte</a:t>
                      </a:r>
                    </a:p>
                  </a:txBody>
                  <a:tcPr marL="5570" marR="5570" marT="5570" marB="0" anchor="ctr">
                    <a:lnL w="190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90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rowSpan="2">
                  <a:txBody>
                    <a:bodyPr/>
                    <a:lstStyle/>
                    <a:p>
                      <a:pPr algn="ctr" fontAlgn="ctr"/>
                      <a:r>
                        <a:rPr lang="es-CL" sz="1100" b="0" i="0" u="none" strike="noStrike" dirty="0">
                          <a:solidFill>
                            <a:srgbClr val="000000"/>
                          </a:solidFill>
                          <a:effectLst/>
                          <a:latin typeface="Arial Narrow" panose="020B0606020202030204" pitchFamily="34" charset="0"/>
                        </a:rPr>
                        <a:t>2017</a:t>
                      </a:r>
                    </a:p>
                  </a:txBody>
                  <a:tcPr marL="5570" marR="5570" marT="557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100" b="0" i="0" u="none" strike="noStrike" dirty="0">
                          <a:solidFill>
                            <a:srgbClr val="000000"/>
                          </a:solidFill>
                          <a:effectLst/>
                          <a:latin typeface="Arial Narrow" panose="020B0606020202030204" pitchFamily="34" charset="0"/>
                        </a:rPr>
                        <a:t>Primer semestre</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100" b="0" i="0" u="none" strike="noStrike" dirty="0">
                          <a:solidFill>
                            <a:srgbClr val="000000"/>
                          </a:solidFill>
                          <a:effectLst/>
                          <a:latin typeface="Arial Narrow" panose="020B0606020202030204" pitchFamily="34" charset="0"/>
                        </a:rPr>
                        <a:t>Artesanal</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13.685</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29,9</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9.637</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35,6</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4.048</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56,1</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1" i="0" u="none" strike="noStrike" dirty="0">
                          <a:solidFill>
                            <a:srgbClr val="FF0000"/>
                          </a:solidFill>
                          <a:effectLst/>
                          <a:latin typeface="Arial Narrow" panose="020B0606020202030204" pitchFamily="34" charset="0"/>
                        </a:rPr>
                        <a:t>29,58*</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chemeClr val="tx1"/>
                          </a:solidFill>
                          <a:effectLst/>
                          <a:latin typeface="Arial Narrow" panose="020B0606020202030204" pitchFamily="34" charset="0"/>
                        </a:rPr>
                        <a:t>11</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chemeClr val="tx1"/>
                          </a:solidFill>
                          <a:effectLst/>
                          <a:latin typeface="Arial Narrow" panose="020B0606020202030204" pitchFamily="34" charset="0"/>
                        </a:rPr>
                        <a:t>433</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chemeClr val="tx1"/>
                          </a:solidFill>
                          <a:effectLst/>
                          <a:latin typeface="Arial Narrow" panose="020B0606020202030204" pitchFamily="34" charset="0"/>
                        </a:rPr>
                        <a:t>2,54</a:t>
                      </a:r>
                    </a:p>
                  </a:txBody>
                  <a:tcPr marL="5570" marR="5570" marT="5570" marB="0" anchor="ctr">
                    <a:lnL w="63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1400713079"/>
                  </a:ext>
                </a:extLst>
              </a:tr>
              <a:tr h="298097">
                <a:tc vMerge="1">
                  <a:txBody>
                    <a:bodyPr/>
                    <a:lstStyle/>
                    <a:p>
                      <a:endParaRPr lang="es-CL"/>
                    </a:p>
                  </a:txBody>
                  <a:tcPr/>
                </a:tc>
                <a:tc vMerge="1">
                  <a:txBody>
                    <a:bodyPr/>
                    <a:lstStyle/>
                    <a:p>
                      <a:endParaRPr lang="es-CL"/>
                    </a:p>
                  </a:txBody>
                  <a:tcPr/>
                </a:tc>
                <a:tc>
                  <a:txBody>
                    <a:bodyPr/>
                    <a:lstStyle/>
                    <a:p>
                      <a:pPr algn="ctr" fontAlgn="ctr"/>
                      <a:r>
                        <a:rPr lang="es-CL" sz="1100" b="0" i="0" u="none" strike="noStrike" dirty="0">
                          <a:solidFill>
                            <a:srgbClr val="000000"/>
                          </a:solidFill>
                          <a:effectLst/>
                          <a:latin typeface="Arial Narrow" panose="020B0606020202030204" pitchFamily="34" charset="0"/>
                        </a:rPr>
                        <a:t>Segundo semestre</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100" b="0" i="0" u="none" strike="noStrike" dirty="0">
                          <a:solidFill>
                            <a:srgbClr val="000000"/>
                          </a:solidFill>
                          <a:effectLst/>
                          <a:latin typeface="Arial Narrow" panose="020B0606020202030204" pitchFamily="34" charset="0"/>
                        </a:rPr>
                        <a:t>Artesanal</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1"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0</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306</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0,00</a:t>
                      </a:r>
                    </a:p>
                  </a:txBody>
                  <a:tcPr marL="5570" marR="5570" marT="5570" marB="0" anchor="ctr">
                    <a:lnL w="6350" cap="flat" cmpd="sng" algn="ctr">
                      <a:noFill/>
                      <a:prstDash val="solid"/>
                      <a:round/>
                      <a:headEnd type="none" w="med" len="med"/>
                      <a:tailEnd type="none" w="med" len="med"/>
                    </a:lnL>
                    <a:lnR w="190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96206570"/>
                  </a:ext>
                </a:extLst>
              </a:tr>
              <a:tr h="289700">
                <a:tc vMerge="1">
                  <a:txBody>
                    <a:bodyPr/>
                    <a:lstStyle/>
                    <a:p>
                      <a:endParaRPr lang="es-CL"/>
                    </a:p>
                  </a:txBody>
                  <a:tcPr/>
                </a:tc>
                <a:tc rowSpan="2">
                  <a:txBody>
                    <a:bodyPr/>
                    <a:lstStyle/>
                    <a:p>
                      <a:pPr algn="ctr" fontAlgn="ctr"/>
                      <a:r>
                        <a:rPr lang="es-CL" sz="1100" b="0" i="0" u="none" strike="noStrike" dirty="0">
                          <a:solidFill>
                            <a:srgbClr val="000000"/>
                          </a:solidFill>
                          <a:effectLst/>
                          <a:latin typeface="Arial Narrow" panose="020B0606020202030204" pitchFamily="34" charset="0"/>
                        </a:rPr>
                        <a:t>2018</a:t>
                      </a:r>
                    </a:p>
                  </a:txBody>
                  <a:tcPr marL="5570" marR="5570" marT="557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100" b="0" i="0" u="none" strike="noStrike" dirty="0">
                          <a:solidFill>
                            <a:srgbClr val="000000"/>
                          </a:solidFill>
                          <a:effectLst/>
                          <a:latin typeface="Arial Narrow" panose="020B0606020202030204" pitchFamily="34" charset="0"/>
                        </a:rPr>
                        <a:t>Primer semestre</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100" b="0" i="0" u="none" strike="noStrike" dirty="0">
                          <a:solidFill>
                            <a:srgbClr val="000000"/>
                          </a:solidFill>
                          <a:effectLst/>
                          <a:latin typeface="Arial Narrow" panose="020B0606020202030204" pitchFamily="34" charset="0"/>
                        </a:rPr>
                        <a:t>Artesanal</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1"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2</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157</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1,27</a:t>
                      </a:r>
                    </a:p>
                  </a:txBody>
                  <a:tcPr marL="5570" marR="5570" marT="5570" marB="0" anchor="ctr">
                    <a:lnL w="63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40114358"/>
                  </a:ext>
                </a:extLst>
              </a:tr>
              <a:tr h="298097">
                <a:tc vMerge="1">
                  <a:txBody>
                    <a:bodyPr/>
                    <a:lstStyle/>
                    <a:p>
                      <a:endParaRPr lang="es-CL"/>
                    </a:p>
                  </a:txBody>
                  <a:tcPr/>
                </a:tc>
                <a:tc vMerge="1">
                  <a:txBody>
                    <a:bodyPr/>
                    <a:lstStyle/>
                    <a:p>
                      <a:endParaRPr lang="es-CL"/>
                    </a:p>
                  </a:txBody>
                  <a:tcPr/>
                </a:tc>
                <a:tc>
                  <a:txBody>
                    <a:bodyPr/>
                    <a:lstStyle/>
                    <a:p>
                      <a:pPr algn="ctr" fontAlgn="ctr"/>
                      <a:r>
                        <a:rPr lang="es-CL" sz="1100" b="0" i="0" u="none" strike="noStrike" dirty="0">
                          <a:solidFill>
                            <a:srgbClr val="000000"/>
                          </a:solidFill>
                          <a:effectLst/>
                          <a:latin typeface="Arial Narrow" panose="020B0606020202030204" pitchFamily="34" charset="0"/>
                        </a:rPr>
                        <a:t>Segundo semestre</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100" b="0" i="0" u="none" strike="noStrike" dirty="0">
                          <a:solidFill>
                            <a:srgbClr val="000000"/>
                          </a:solidFill>
                          <a:effectLst/>
                          <a:latin typeface="Arial Narrow" panose="020B0606020202030204" pitchFamily="34" charset="0"/>
                        </a:rPr>
                        <a:t>Artesanal</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6.464</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22,4</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5.988</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24,3</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476</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63,6</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7,37</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14</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312</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4,49</a:t>
                      </a:r>
                    </a:p>
                  </a:txBody>
                  <a:tcPr marL="5570" marR="5570" marT="5570" marB="0" anchor="ctr">
                    <a:lnL w="6350" cap="flat" cmpd="sng" algn="ctr">
                      <a:noFill/>
                      <a:prstDash val="solid"/>
                      <a:round/>
                      <a:headEnd type="none" w="med" len="med"/>
                      <a:tailEnd type="none" w="med" len="med"/>
                    </a:lnL>
                    <a:lnR w="190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720412380"/>
                  </a:ext>
                </a:extLst>
              </a:tr>
              <a:tr h="289700">
                <a:tc vMerge="1">
                  <a:txBody>
                    <a:bodyPr/>
                    <a:lstStyle/>
                    <a:p>
                      <a:endParaRPr lang="es-CL"/>
                    </a:p>
                  </a:txBody>
                  <a:tcPr/>
                </a:tc>
                <a:tc rowSpan="2">
                  <a:txBody>
                    <a:bodyPr/>
                    <a:lstStyle/>
                    <a:p>
                      <a:pPr algn="ctr" fontAlgn="ctr"/>
                      <a:r>
                        <a:rPr lang="es-CL" sz="1100" b="0" i="0" u="none" strike="noStrike" dirty="0">
                          <a:solidFill>
                            <a:srgbClr val="000000"/>
                          </a:solidFill>
                          <a:effectLst/>
                          <a:latin typeface="Arial Narrow" panose="020B0606020202030204" pitchFamily="34" charset="0"/>
                        </a:rPr>
                        <a:t>2019</a:t>
                      </a:r>
                    </a:p>
                  </a:txBody>
                  <a:tcPr marL="5570" marR="5570" marT="557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100" b="0" i="0" u="none" strike="noStrike">
                          <a:solidFill>
                            <a:srgbClr val="000000"/>
                          </a:solidFill>
                          <a:effectLst/>
                          <a:latin typeface="Arial Narrow" panose="020B0606020202030204" pitchFamily="34" charset="0"/>
                        </a:rPr>
                        <a:t>Primer semestre</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100" b="0" i="0" u="none" strike="noStrike">
                          <a:solidFill>
                            <a:srgbClr val="000000"/>
                          </a:solidFill>
                          <a:effectLst/>
                          <a:latin typeface="Arial Narrow" panose="020B0606020202030204" pitchFamily="34" charset="0"/>
                        </a:rPr>
                        <a:t>Artesanal</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14.501</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14,6</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14.322</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15,3</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178</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49,1</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1,23</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21</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344</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fontAlgn="ctr"/>
                      <a:r>
                        <a:rPr lang="es-CL" sz="1200" b="0" i="0" u="none" strike="noStrike" dirty="0">
                          <a:solidFill>
                            <a:srgbClr val="000000"/>
                          </a:solidFill>
                          <a:effectLst/>
                          <a:latin typeface="Arial Narrow" panose="020B0606020202030204" pitchFamily="34" charset="0"/>
                        </a:rPr>
                        <a:t>6,10</a:t>
                      </a:r>
                    </a:p>
                  </a:txBody>
                  <a:tcPr marL="5570" marR="5570" marT="5570" marB="0" anchor="ctr">
                    <a:lnL w="6350" cap="flat" cmpd="sng" algn="ctr">
                      <a:noFill/>
                      <a:prstDash val="solid"/>
                      <a:round/>
                      <a:headEnd type="none" w="med" len="med"/>
                      <a:tailEnd type="none" w="med" len="med"/>
                    </a:lnL>
                    <a:lnR w="190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4168721798"/>
                  </a:ext>
                </a:extLst>
              </a:tr>
              <a:tr h="298097">
                <a:tc vMerge="1">
                  <a:txBody>
                    <a:bodyPr/>
                    <a:lstStyle/>
                    <a:p>
                      <a:endParaRPr lang="es-CL"/>
                    </a:p>
                  </a:txBody>
                  <a:tcPr/>
                </a:tc>
                <a:tc vMerge="1">
                  <a:txBody>
                    <a:bodyPr/>
                    <a:lstStyle/>
                    <a:p>
                      <a:endParaRPr lang="es-CL"/>
                    </a:p>
                  </a:txBody>
                  <a:tcPr/>
                </a:tc>
                <a:tc>
                  <a:txBody>
                    <a:bodyPr/>
                    <a:lstStyle/>
                    <a:p>
                      <a:pPr algn="ctr" fontAlgn="ctr"/>
                      <a:r>
                        <a:rPr lang="es-CL" sz="1100" b="0" i="0" u="none" strike="noStrike" dirty="0">
                          <a:solidFill>
                            <a:srgbClr val="000000"/>
                          </a:solidFill>
                          <a:effectLst/>
                          <a:latin typeface="Arial Narrow" panose="020B0606020202030204" pitchFamily="34" charset="0"/>
                        </a:rPr>
                        <a:t>Segundo semestre</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100" b="0" i="0" u="none" strike="noStrike" dirty="0">
                          <a:solidFill>
                            <a:srgbClr val="000000"/>
                          </a:solidFill>
                          <a:effectLst/>
                          <a:latin typeface="Arial Narrow" panose="020B0606020202030204" pitchFamily="34" charset="0"/>
                        </a:rPr>
                        <a:t>Artesanal</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 </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FF0000"/>
                          </a:solidFill>
                          <a:effectLst/>
                          <a:latin typeface="Arial Narrow" panose="020B0606020202030204" pitchFamily="34" charset="0"/>
                        </a:rPr>
                        <a: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1" i="0" u="none" strike="noStrike" dirty="0">
                          <a:solidFill>
                            <a:srgbClr val="FF0000"/>
                          </a:solidFill>
                          <a:effectLst/>
                          <a:latin typeface="Arial Narrow" panose="020B0606020202030204" pitchFamily="34" charset="0"/>
                        </a:rPr>
                        <a:t>****</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8</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238</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3,36</a:t>
                      </a:r>
                    </a:p>
                  </a:txBody>
                  <a:tcPr marL="5570" marR="5570" marT="5570" marB="0" anchor="ctr">
                    <a:lnL w="6350" cap="flat" cmpd="sng" algn="ctr">
                      <a:noFill/>
                      <a:prstDash val="solid"/>
                      <a:round/>
                      <a:headEnd type="none" w="med" len="med"/>
                      <a:tailEnd type="none" w="med" len="med"/>
                    </a:lnL>
                    <a:lnR w="19050" cap="flat" cmpd="sng" algn="ctr">
                      <a:noFill/>
                      <a:prstDash val="solid"/>
                      <a:round/>
                      <a:headEnd type="none" w="med" len="med"/>
                      <a:tailEnd type="none" w="med" len="med"/>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838068909"/>
                  </a:ext>
                </a:extLst>
              </a:tr>
              <a:tr h="298097">
                <a:tc>
                  <a:txBody>
                    <a:bodyPr/>
                    <a:lstStyle/>
                    <a:p>
                      <a:pPr algn="ctr" fontAlgn="ctr"/>
                      <a:r>
                        <a:rPr lang="es-CL" sz="1100" b="0" i="0" u="none" strike="noStrike" dirty="0">
                          <a:solidFill>
                            <a:srgbClr val="000000"/>
                          </a:solidFill>
                          <a:effectLst/>
                          <a:latin typeface="Arial Narrow" panose="020B0606020202030204" pitchFamily="34" charset="0"/>
                        </a:rPr>
                        <a:t>Monitoreo descarte</a:t>
                      </a:r>
                    </a:p>
                  </a:txBody>
                  <a:tcPr marL="5570" marR="5570" marT="557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90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100" b="0" i="0" u="none" strike="noStrike" dirty="0">
                          <a:solidFill>
                            <a:srgbClr val="000000"/>
                          </a:solidFill>
                          <a:effectLst/>
                          <a:latin typeface="Arial Narrow" panose="020B0606020202030204" pitchFamily="34" charset="0"/>
                        </a:rPr>
                        <a:t>2020</a:t>
                      </a:r>
                    </a:p>
                  </a:txBody>
                  <a:tcPr marL="5570" marR="5570" marT="5570" marB="0" anchor="ctr">
                    <a:lnL w="1270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100" b="0" i="0" u="none" strike="noStrike" dirty="0">
                          <a:solidFill>
                            <a:srgbClr val="000000"/>
                          </a:solidFill>
                          <a:effectLst/>
                          <a:latin typeface="Arial Narrow" panose="020B0606020202030204" pitchFamily="34" charset="0"/>
                        </a:rPr>
                        <a:t>Primer semestre</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100" b="0" i="0" u="none" strike="noStrike" dirty="0">
                          <a:solidFill>
                            <a:srgbClr val="000000"/>
                          </a:solidFill>
                          <a:effectLst/>
                          <a:latin typeface="Arial Narrow" panose="020B0606020202030204" pitchFamily="34" charset="0"/>
                        </a:rPr>
                        <a:t>Artesanal</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11.156</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20,8</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9.681</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16,1</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1.475</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87,1</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13,22</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17</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228</a:t>
                      </a:r>
                    </a:p>
                  </a:txBody>
                  <a:tcPr marL="5570" marR="5570" marT="5570" marB="0" anchor="ctr">
                    <a:lnL w="6350" cap="flat" cmpd="sng" algn="ctr">
                      <a:noFill/>
                      <a:prstDash val="solid"/>
                      <a:round/>
                      <a:headEnd type="none" w="med" len="med"/>
                      <a:tailEnd type="none" w="med" len="med"/>
                    </a:lnL>
                    <a:lnR w="635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fontAlgn="ctr"/>
                      <a:r>
                        <a:rPr lang="es-CL" sz="1200" b="0" i="0" u="none" strike="noStrike" dirty="0">
                          <a:solidFill>
                            <a:srgbClr val="000000"/>
                          </a:solidFill>
                          <a:effectLst/>
                          <a:latin typeface="Arial Narrow" panose="020B0606020202030204" pitchFamily="34" charset="0"/>
                        </a:rPr>
                        <a:t>7,46</a:t>
                      </a:r>
                    </a:p>
                  </a:txBody>
                  <a:tcPr marL="5570" marR="5570" marT="5570" marB="0" anchor="ctr">
                    <a:lnL w="635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45320658"/>
                  </a:ext>
                </a:extLst>
              </a:tr>
            </a:tbl>
          </a:graphicData>
        </a:graphic>
      </p:graphicFrame>
      <p:graphicFrame>
        <p:nvGraphicFramePr>
          <p:cNvPr id="15" name="Tabla 14">
            <a:extLst>
              <a:ext uri="{FF2B5EF4-FFF2-40B4-BE49-F238E27FC236}">
                <a16:creationId xmlns:a16="http://schemas.microsoft.com/office/drawing/2014/main" id="{7A80A594-CCA6-47DE-AB0F-F7DB494E9E79}"/>
              </a:ext>
            </a:extLst>
          </p:cNvPr>
          <p:cNvGraphicFramePr>
            <a:graphicFrameLocks noGrp="1"/>
          </p:cNvGraphicFramePr>
          <p:nvPr>
            <p:extLst>
              <p:ext uri="{D42A27DB-BD31-4B8C-83A1-F6EECF244321}">
                <p14:modId xmlns:p14="http://schemas.microsoft.com/office/powerpoint/2010/main" val="1417253653"/>
              </p:ext>
            </p:extLst>
          </p:nvPr>
        </p:nvGraphicFramePr>
        <p:xfrm>
          <a:off x="288726" y="4780664"/>
          <a:ext cx="11524198" cy="1442880"/>
        </p:xfrm>
        <a:graphic>
          <a:graphicData uri="http://schemas.openxmlformats.org/drawingml/2006/table">
            <a:tbl>
              <a:tblPr firstRow="1" firstCol="1" bandRow="1">
                <a:tableStyleId>{5C22544A-7EE6-4342-B048-85BDC9FD1C3A}</a:tableStyleId>
              </a:tblPr>
              <a:tblGrid>
                <a:gridCol w="797331">
                  <a:extLst>
                    <a:ext uri="{9D8B030D-6E8A-4147-A177-3AD203B41FA5}">
                      <a16:colId xmlns:a16="http://schemas.microsoft.com/office/drawing/2014/main" val="1949493622"/>
                    </a:ext>
                  </a:extLst>
                </a:gridCol>
                <a:gridCol w="730284">
                  <a:extLst>
                    <a:ext uri="{9D8B030D-6E8A-4147-A177-3AD203B41FA5}">
                      <a16:colId xmlns:a16="http://schemas.microsoft.com/office/drawing/2014/main" val="1001734662"/>
                    </a:ext>
                  </a:extLst>
                </a:gridCol>
                <a:gridCol w="730284">
                  <a:extLst>
                    <a:ext uri="{9D8B030D-6E8A-4147-A177-3AD203B41FA5}">
                      <a16:colId xmlns:a16="http://schemas.microsoft.com/office/drawing/2014/main" val="1278912356"/>
                    </a:ext>
                  </a:extLst>
                </a:gridCol>
                <a:gridCol w="659833">
                  <a:extLst>
                    <a:ext uri="{9D8B030D-6E8A-4147-A177-3AD203B41FA5}">
                      <a16:colId xmlns:a16="http://schemas.microsoft.com/office/drawing/2014/main" val="939873640"/>
                    </a:ext>
                  </a:extLst>
                </a:gridCol>
                <a:gridCol w="774960">
                  <a:extLst>
                    <a:ext uri="{9D8B030D-6E8A-4147-A177-3AD203B41FA5}">
                      <a16:colId xmlns:a16="http://schemas.microsoft.com/office/drawing/2014/main" val="587910357"/>
                    </a:ext>
                  </a:extLst>
                </a:gridCol>
                <a:gridCol w="774960">
                  <a:extLst>
                    <a:ext uri="{9D8B030D-6E8A-4147-A177-3AD203B41FA5}">
                      <a16:colId xmlns:a16="http://schemas.microsoft.com/office/drawing/2014/main" val="146385054"/>
                    </a:ext>
                  </a:extLst>
                </a:gridCol>
                <a:gridCol w="609143">
                  <a:extLst>
                    <a:ext uri="{9D8B030D-6E8A-4147-A177-3AD203B41FA5}">
                      <a16:colId xmlns:a16="http://schemas.microsoft.com/office/drawing/2014/main" val="3037016096"/>
                    </a:ext>
                  </a:extLst>
                </a:gridCol>
                <a:gridCol w="609143">
                  <a:extLst>
                    <a:ext uri="{9D8B030D-6E8A-4147-A177-3AD203B41FA5}">
                      <a16:colId xmlns:a16="http://schemas.microsoft.com/office/drawing/2014/main" val="1058498887"/>
                    </a:ext>
                  </a:extLst>
                </a:gridCol>
                <a:gridCol w="609143">
                  <a:extLst>
                    <a:ext uri="{9D8B030D-6E8A-4147-A177-3AD203B41FA5}">
                      <a16:colId xmlns:a16="http://schemas.microsoft.com/office/drawing/2014/main" val="2841160348"/>
                    </a:ext>
                  </a:extLst>
                </a:gridCol>
                <a:gridCol w="609143">
                  <a:extLst>
                    <a:ext uri="{9D8B030D-6E8A-4147-A177-3AD203B41FA5}">
                      <a16:colId xmlns:a16="http://schemas.microsoft.com/office/drawing/2014/main" val="1030376620"/>
                    </a:ext>
                  </a:extLst>
                </a:gridCol>
                <a:gridCol w="392436">
                  <a:extLst>
                    <a:ext uri="{9D8B030D-6E8A-4147-A177-3AD203B41FA5}">
                      <a16:colId xmlns:a16="http://schemas.microsoft.com/office/drawing/2014/main" val="2017590243"/>
                    </a:ext>
                  </a:extLst>
                </a:gridCol>
                <a:gridCol w="609143">
                  <a:extLst>
                    <a:ext uri="{9D8B030D-6E8A-4147-A177-3AD203B41FA5}">
                      <a16:colId xmlns:a16="http://schemas.microsoft.com/office/drawing/2014/main" val="4242982904"/>
                    </a:ext>
                  </a:extLst>
                </a:gridCol>
                <a:gridCol w="609143">
                  <a:extLst>
                    <a:ext uri="{9D8B030D-6E8A-4147-A177-3AD203B41FA5}">
                      <a16:colId xmlns:a16="http://schemas.microsoft.com/office/drawing/2014/main" val="3601381104"/>
                    </a:ext>
                  </a:extLst>
                </a:gridCol>
                <a:gridCol w="1064228">
                  <a:extLst>
                    <a:ext uri="{9D8B030D-6E8A-4147-A177-3AD203B41FA5}">
                      <a16:colId xmlns:a16="http://schemas.microsoft.com/office/drawing/2014/main" val="2397561593"/>
                    </a:ext>
                  </a:extLst>
                </a:gridCol>
                <a:gridCol w="563899">
                  <a:extLst>
                    <a:ext uri="{9D8B030D-6E8A-4147-A177-3AD203B41FA5}">
                      <a16:colId xmlns:a16="http://schemas.microsoft.com/office/drawing/2014/main" val="2678760644"/>
                    </a:ext>
                  </a:extLst>
                </a:gridCol>
                <a:gridCol w="1381125">
                  <a:extLst>
                    <a:ext uri="{9D8B030D-6E8A-4147-A177-3AD203B41FA5}">
                      <a16:colId xmlns:a16="http://schemas.microsoft.com/office/drawing/2014/main" val="1880575024"/>
                    </a:ext>
                  </a:extLst>
                </a:gridCol>
              </a:tblGrid>
              <a:tr h="171516">
                <a:tc>
                  <a:txBody>
                    <a:bodyPr/>
                    <a:lstStyle/>
                    <a:p>
                      <a:pPr algn="ctr"/>
                      <a:r>
                        <a:rPr lang="es-CL" sz="120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Año</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Ene</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Feb</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Mar</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Abr</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May</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Jun</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Jul</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err="1">
                          <a:solidFill>
                            <a:schemeClr val="tx1"/>
                          </a:solidFill>
                          <a:effectLst/>
                          <a:latin typeface="Arial Narrow" panose="020B0606020202030204" pitchFamily="34" charset="0"/>
                        </a:rPr>
                        <a:t>Ago</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err="1">
                          <a:solidFill>
                            <a:schemeClr val="tx1"/>
                          </a:solidFill>
                          <a:effectLst/>
                          <a:latin typeface="Arial Narrow" panose="020B0606020202030204" pitchFamily="34" charset="0"/>
                        </a:rPr>
                        <a:t>Sep</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Oct</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Nov</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Dic</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Viajes OC/</a:t>
                      </a:r>
                      <a:r>
                        <a:rPr lang="es-CL" sz="1200" dirty="0" err="1">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est</a:t>
                      </a:r>
                      <a:endParaRPr lang="es-CL" sz="120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dirty="0" err="1">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N°</a:t>
                      </a:r>
                      <a:r>
                        <a:rPr lang="es-CL" sz="120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 VT</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dirty="0" err="1">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Cob</a:t>
                      </a:r>
                      <a:r>
                        <a:rPr lang="es-CL" sz="120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 OC/estimación</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93544513"/>
                  </a:ext>
                </a:extLst>
              </a:tr>
              <a:tr h="252000">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2017</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2 (7)</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6 (13)</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0</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2 (3)</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2 (2)</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0</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0</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0</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0</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0</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0</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12 (25) / </a:t>
                      </a:r>
                      <a:r>
                        <a:rPr lang="es-CL" sz="1200" b="1" dirty="0">
                          <a:solidFill>
                            <a:schemeClr val="tx1"/>
                          </a:solidFill>
                          <a:effectLst/>
                          <a:latin typeface="Arial Narrow" panose="020B0606020202030204" pitchFamily="34" charset="0"/>
                        </a:rPr>
                        <a:t>11</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rPr>
                        <a:t>739</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1,62 /  1,48</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609678394"/>
                  </a:ext>
                </a:extLst>
              </a:tr>
              <a:tr h="252000">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2018</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0</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0</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0</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0</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0</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2 (10)</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0</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3 (8)</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 (5)</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0</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 (1)</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10 (37)</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17 (61) /</a:t>
                      </a:r>
                      <a:r>
                        <a:rPr lang="es-CL" sz="1200" b="1" dirty="0">
                          <a:solidFill>
                            <a:schemeClr val="tx1"/>
                          </a:solidFill>
                          <a:effectLst/>
                          <a:latin typeface="Arial Narrow" panose="020B0606020202030204" pitchFamily="34" charset="0"/>
                        </a:rPr>
                        <a:t>16</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469</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3,62 / 3,41</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1163217476"/>
                  </a:ext>
                </a:extLst>
              </a:tr>
              <a:tr h="252000">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2019</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5 (13)</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5 (14)</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5 (11)</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 (1)</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2 (7)</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6 (17)</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6 (13)</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1 (3)</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0</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rPr>
                        <a:t>0</a:t>
                      </a:r>
                      <a:endPar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rPr>
                        <a:t>1 (3)</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rgbClr val="FF0000"/>
                          </a:solidFill>
                          <a:effectLst/>
                          <a:latin typeface="Arial Narrow" panose="020B0606020202030204" pitchFamily="34" charset="0"/>
                          <a:ea typeface="Calibri" panose="020F0502020204030204" pitchFamily="34" charset="0"/>
                          <a:cs typeface="Times New Roman" panose="02020603050405020304" pitchFamily="18" charset="0"/>
                        </a:rPr>
                        <a:t>2 (2)</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34 (84) / </a:t>
                      </a:r>
                      <a:r>
                        <a:rPr lang="es-CL" sz="1200" b="1" dirty="0">
                          <a:solidFill>
                            <a:schemeClr val="tx1"/>
                          </a:solidFill>
                          <a:effectLst/>
                          <a:latin typeface="Arial Narrow" panose="020B0606020202030204" pitchFamily="34" charset="0"/>
                        </a:rPr>
                        <a:t>29</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582</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0" dirty="0">
                          <a:solidFill>
                            <a:schemeClr val="tx1"/>
                          </a:solidFill>
                          <a:effectLst/>
                          <a:latin typeface="Arial Narrow" panose="020B0606020202030204" pitchFamily="34" charset="0"/>
                        </a:rPr>
                        <a:t>5,84 / 4,98</a:t>
                      </a:r>
                      <a:endParaRPr lang="es-CL" sz="12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1098402082"/>
                  </a:ext>
                </a:extLst>
              </a:tr>
              <a:tr h="252000">
                <a:tc>
                  <a:txBody>
                    <a:bodyPr/>
                    <a:lstStyle/>
                    <a:p>
                      <a:pPr algn="ctr"/>
                      <a:r>
                        <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2017-2018</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5 (13)</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5 (14)</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5 (11)</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1 (1)</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2 (7)</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8 (27)</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6 (13)</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4 (11)</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 (5)</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0</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2 (4)</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12 (39)</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rPr>
                        <a:t>51 (120) / 45</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1.051</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tc>
                  <a:txBody>
                    <a:bodyPr/>
                    <a:lstStyle/>
                    <a:p>
                      <a:pPr algn="ctr"/>
                      <a:r>
                        <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4,85 / 4,28</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solidFill>
                      <a:schemeClr val="accent1">
                        <a:lumMod val="20000"/>
                        <a:lumOff val="80000"/>
                      </a:schemeClr>
                    </a:solidFill>
                  </a:tcPr>
                </a:tc>
                <a:extLst>
                  <a:ext uri="{0D108BD9-81ED-4DB2-BD59-A6C34878D82A}">
                    <a16:rowId xmlns:a16="http://schemas.microsoft.com/office/drawing/2014/main" val="1054383096"/>
                  </a:ext>
                </a:extLst>
              </a:tr>
              <a:tr h="252000">
                <a:tc>
                  <a:txBody>
                    <a:bodyPr/>
                    <a:lstStyle/>
                    <a:p>
                      <a:pPr algn="ctr"/>
                      <a:r>
                        <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2017-2019</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5 (13)</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7 (21)</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11 (24)</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1 (1)</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4 (10)</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10 (29)</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6 (13)</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4 (11)</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 (5)</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0</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2 (4)</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12 (39)</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rPr>
                        <a:t>63 (145) / 56</a:t>
                      </a:r>
                      <a:endPar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1.790</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200" b="1"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3,52 / 3,12</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818432568"/>
                  </a:ext>
                </a:extLst>
              </a:tr>
            </a:tbl>
          </a:graphicData>
        </a:graphic>
      </p:graphicFrame>
      <p:cxnSp>
        <p:nvCxnSpPr>
          <p:cNvPr id="5" name="Conector recto 4">
            <a:extLst>
              <a:ext uri="{FF2B5EF4-FFF2-40B4-BE49-F238E27FC236}">
                <a16:creationId xmlns:a16="http://schemas.microsoft.com/office/drawing/2014/main" id="{88F0C1B3-4EFF-461C-ACBF-89710CD73713}"/>
              </a:ext>
            </a:extLst>
          </p:cNvPr>
          <p:cNvCxnSpPr>
            <a:cxnSpLocks/>
          </p:cNvCxnSpPr>
          <p:nvPr/>
        </p:nvCxnSpPr>
        <p:spPr>
          <a:xfrm>
            <a:off x="5377391" y="4780664"/>
            <a:ext cx="0" cy="144288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uadroTexto 10">
            <a:extLst>
              <a:ext uri="{FF2B5EF4-FFF2-40B4-BE49-F238E27FC236}">
                <a16:creationId xmlns:a16="http://schemas.microsoft.com/office/drawing/2014/main" id="{65BC92A6-74BD-49D0-8D48-D90ABC95E43E}"/>
              </a:ext>
            </a:extLst>
          </p:cNvPr>
          <p:cNvSpPr txBox="1"/>
          <p:nvPr/>
        </p:nvSpPr>
        <p:spPr>
          <a:xfrm>
            <a:off x="231579" y="4420546"/>
            <a:ext cx="4397570" cy="307777"/>
          </a:xfrm>
          <a:prstGeom prst="rect">
            <a:avLst/>
          </a:prstGeom>
          <a:noFill/>
        </p:spPr>
        <p:txBody>
          <a:bodyPr wrap="square" rtlCol="0">
            <a:spAutoFit/>
          </a:bodyPr>
          <a:lstStyle/>
          <a:p>
            <a:r>
              <a:rPr lang="es-CL" sz="1400" b="1" dirty="0">
                <a:latin typeface="Arial Narrow" panose="020B0606020202030204" pitchFamily="34" charset="0"/>
              </a:rPr>
              <a:t>Tabla 2. Viajes mensuales con observador científico</a:t>
            </a:r>
          </a:p>
        </p:txBody>
      </p:sp>
      <p:sp>
        <p:nvSpPr>
          <p:cNvPr id="14" name="CuadroTexto 13">
            <a:extLst>
              <a:ext uri="{FF2B5EF4-FFF2-40B4-BE49-F238E27FC236}">
                <a16:creationId xmlns:a16="http://schemas.microsoft.com/office/drawing/2014/main" id="{4D7F2B94-8930-4FAB-B4BB-8F8FAAF47A15}"/>
              </a:ext>
            </a:extLst>
          </p:cNvPr>
          <p:cNvSpPr txBox="1"/>
          <p:nvPr/>
        </p:nvSpPr>
        <p:spPr>
          <a:xfrm>
            <a:off x="98404" y="816153"/>
            <a:ext cx="3530621" cy="307777"/>
          </a:xfrm>
          <a:prstGeom prst="rect">
            <a:avLst/>
          </a:prstGeom>
          <a:noFill/>
        </p:spPr>
        <p:txBody>
          <a:bodyPr wrap="square" rtlCol="0">
            <a:spAutoFit/>
          </a:bodyPr>
          <a:lstStyle/>
          <a:p>
            <a:r>
              <a:rPr lang="es-CL" sz="1400" b="1" dirty="0">
                <a:latin typeface="Arial Narrow" panose="020B0606020202030204" pitchFamily="34" charset="0"/>
              </a:rPr>
              <a:t>Tabla 1. Estimación de capturas semestrales</a:t>
            </a:r>
          </a:p>
        </p:txBody>
      </p:sp>
    </p:spTree>
    <p:extLst>
      <p:ext uri="{BB962C8B-B14F-4D97-AF65-F5344CB8AC3E}">
        <p14:creationId xmlns:p14="http://schemas.microsoft.com/office/powerpoint/2010/main" val="132936194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3">
            <a:extLst>
              <a:ext uri="{FF2B5EF4-FFF2-40B4-BE49-F238E27FC236}">
                <a16:creationId xmlns:a16="http://schemas.microsoft.com/office/drawing/2014/main" id="{F54E01C8-971D-468D-B56B-D841DCF4024F}"/>
              </a:ext>
            </a:extLst>
          </p:cNvPr>
          <p:cNvSpPr txBox="1">
            <a:spLocks noChangeArrowheads="1"/>
          </p:cNvSpPr>
          <p:nvPr/>
        </p:nvSpPr>
        <p:spPr bwMode="auto">
          <a:xfrm>
            <a:off x="0" y="-14124"/>
            <a:ext cx="12192000" cy="52322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OBSERVACIONES GENERALES Y CONSIDERACIONES DE LA PROPUESTA DE DESCARTE</a:t>
            </a:r>
          </a:p>
        </p:txBody>
      </p:sp>
      <p:sp>
        <p:nvSpPr>
          <p:cNvPr id="20" name="CuadroTexto 19">
            <a:extLst>
              <a:ext uri="{FF2B5EF4-FFF2-40B4-BE49-F238E27FC236}">
                <a16:creationId xmlns:a16="http://schemas.microsoft.com/office/drawing/2014/main" id="{01EC2DC7-5136-4615-91F4-6D4AD4117C7E}"/>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21" name="Imagen 20">
            <a:extLst>
              <a:ext uri="{FF2B5EF4-FFF2-40B4-BE49-F238E27FC236}">
                <a16:creationId xmlns:a16="http://schemas.microsoft.com/office/drawing/2014/main" id="{606B2FE6-784E-43D4-AFCA-78C60C953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sp>
        <p:nvSpPr>
          <p:cNvPr id="16" name="Rectángulo 15">
            <a:extLst>
              <a:ext uri="{FF2B5EF4-FFF2-40B4-BE49-F238E27FC236}">
                <a16:creationId xmlns:a16="http://schemas.microsoft.com/office/drawing/2014/main" id="{AC0BD724-7D24-4495-BF33-377913F285EB}"/>
              </a:ext>
            </a:extLst>
          </p:cNvPr>
          <p:cNvSpPr/>
          <p:nvPr/>
        </p:nvSpPr>
        <p:spPr>
          <a:xfrm>
            <a:off x="257883" y="3949322"/>
            <a:ext cx="10819692" cy="2103140"/>
          </a:xfrm>
          <a:prstGeom prst="rect">
            <a:avLst/>
          </a:prstGeom>
          <a:solidFill>
            <a:schemeClr val="bg1"/>
          </a:solidFill>
        </p:spPr>
        <p:txBody>
          <a:bodyPr wrap="square">
            <a:spAutoFit/>
          </a:bodyPr>
          <a:lstStyle/>
          <a:p>
            <a:pPr algn="just">
              <a:spcAft>
                <a:spcPts val="800"/>
              </a:spcAft>
              <a:tabLst>
                <a:tab pos="268288" algn="l"/>
                <a:tab pos="447675" algn="l"/>
              </a:tabLst>
            </a:pPr>
            <a:r>
              <a:rPr lang="es-CL" sz="1500" b="1" dirty="0">
                <a:solidFill>
                  <a:srgbClr val="000000"/>
                </a:solidFill>
                <a:latin typeface="Arial Narrow" panose="020B0606020202030204" pitchFamily="34" charset="0"/>
                <a:ea typeface="Calibri" panose="020F0502020204030204" pitchFamily="34" charset="0"/>
                <a:cs typeface="Arial" panose="020B0604020202020204" pitchFamily="34" charset="0"/>
              </a:rPr>
              <a:t>	Consideraciones de la propuesta de descarte (%)</a:t>
            </a:r>
          </a:p>
          <a:p>
            <a:pPr marL="285750" indent="-285750" algn="just">
              <a:spcAft>
                <a:spcPts val="3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No se consideraron datos del primer semestre de 2017, ya que fue el año de implementación del proyecto con alta desconfianza de los pescadores, lo que finalmente resultó en una baja cobertura (1,5%; Tabla 2)). Además fue un año con condiciones diferentes en cuanto a las especies presentes en las zonas de pesca (alta presencia de anchoveta).</a:t>
            </a:r>
          </a:p>
          <a:p>
            <a:pPr marL="285750" indent="-285750" algn="just">
              <a:spcAft>
                <a:spcPts val="3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Se trabajó con datos a escala anual para incluir la mayor cantidad de información disponible y para ser consecuentes con la evaluación de stock, ya que s</a:t>
            </a:r>
            <a:r>
              <a:rPr lang="es-MX" sz="1500" baseline="0" dirty="0">
                <a:latin typeface="Arial Narrow" panose="020B0606020202030204" pitchFamily="34" charset="0"/>
              </a:rPr>
              <a:t>e necesita un porcentaje de descarte en año calendario.</a:t>
            </a:r>
            <a:endParaRPr lang="es-CL" sz="1500" dirty="0">
              <a:latin typeface="Arial Narrow" panose="020B0606020202030204" pitchFamily="34" charset="0"/>
              <a:ea typeface="Calibri" panose="020F0502020204030204" pitchFamily="34" charset="0"/>
              <a:cs typeface="Arial" panose="020B0604020202020204" pitchFamily="34" charset="0"/>
            </a:endParaRPr>
          </a:p>
          <a:p>
            <a:pPr marL="285750" indent="-285750" algn="just">
              <a:spcAft>
                <a:spcPts val="3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No se consideró información de 2020, ya que son datos preliminares y no están disponibles para el año completo, de acuerdo al mismo criterio que el punto anterior.</a:t>
            </a:r>
          </a:p>
        </p:txBody>
      </p:sp>
      <p:sp>
        <p:nvSpPr>
          <p:cNvPr id="13" name="CuadroTexto 12">
            <a:extLst>
              <a:ext uri="{FF2B5EF4-FFF2-40B4-BE49-F238E27FC236}">
                <a16:creationId xmlns:a16="http://schemas.microsoft.com/office/drawing/2014/main" id="{A3EA00E4-8242-48B9-A4B9-F66D245C1693}"/>
              </a:ext>
            </a:extLst>
          </p:cNvPr>
          <p:cNvSpPr txBox="1"/>
          <p:nvPr/>
        </p:nvSpPr>
        <p:spPr>
          <a:xfrm>
            <a:off x="400758" y="759372"/>
            <a:ext cx="10905417" cy="2964914"/>
          </a:xfrm>
          <a:prstGeom prst="rect">
            <a:avLst/>
          </a:prstGeom>
          <a:noFill/>
        </p:spPr>
        <p:txBody>
          <a:bodyPr wrap="square" rtlCol="0">
            <a:spAutoFit/>
          </a:bodyPr>
          <a:lstStyle/>
          <a:p>
            <a:pPr algn="just" defTabSz="179388">
              <a:spcAft>
                <a:spcPts val="800"/>
              </a:spcAft>
              <a:tabLst>
                <a:tab pos="93663" algn="l"/>
              </a:tabLst>
            </a:pPr>
            <a:r>
              <a:rPr lang="es-CL" sz="1500" b="1" dirty="0">
                <a:latin typeface="Arial Narrow" panose="020B0606020202030204" pitchFamily="34" charset="0"/>
                <a:ea typeface="Calibri" panose="020F0502020204030204" pitchFamily="34" charset="0"/>
                <a:cs typeface="Times New Roman" panose="02020603050405020304" pitchFamily="18" charset="0"/>
              </a:rPr>
              <a:t>Observaciones generales sobre estimación de capturas y porcentaje de descarte semestral (Tabla 1)</a:t>
            </a:r>
          </a:p>
          <a:p>
            <a:pPr algn="just" defTabSz="179388">
              <a:spcAft>
                <a:spcPts val="600"/>
              </a:spcAft>
              <a:tabLst>
                <a:tab pos="93663" algn="l"/>
              </a:tabLst>
            </a:pPr>
            <a:r>
              <a:rPr lang="es-CL" sz="1500" dirty="0">
                <a:solidFill>
                  <a:srgbClr val="FF0000"/>
                </a:solidFill>
                <a:latin typeface="Arial Narrow" panose="020B0606020202030204" pitchFamily="34" charset="0"/>
                <a:ea typeface="Calibri" panose="020F0502020204030204" pitchFamily="34" charset="0"/>
                <a:cs typeface="Times New Roman" panose="02020603050405020304" pitchFamily="18" charset="0"/>
              </a:rPr>
              <a:t>* </a:t>
            </a:r>
            <a:r>
              <a:rPr lang="es-CL" sz="1500" dirty="0">
                <a:latin typeface="Arial Narrow" panose="020B0606020202030204" pitchFamily="34" charset="0"/>
                <a:ea typeface="Calibri" panose="020F0502020204030204" pitchFamily="34" charset="0"/>
                <a:cs typeface="Times New Roman" panose="02020603050405020304" pitchFamily="18" charset="0"/>
              </a:rPr>
              <a:t>Descarte para el primer semestre de 2017 (30%) sería atribuible al exceso de fauna acompañante con baja cuota (anchoveta). La imputación conjunta se aplicó solo fin de este año lo que regularizó esta situación. Además se observaron elevadas capturas que generaron un exceso de la capacidad de bodega.</a:t>
            </a:r>
          </a:p>
          <a:p>
            <a:pPr algn="just" defTabSz="179388">
              <a:spcAft>
                <a:spcPts val="600"/>
              </a:spcAft>
              <a:tabLst>
                <a:tab pos="93663" algn="l"/>
              </a:tabLst>
            </a:pPr>
            <a:r>
              <a:rPr lang="es-CL" sz="1500" dirty="0">
                <a:solidFill>
                  <a:srgbClr val="FF0000"/>
                </a:solidFill>
                <a:latin typeface="Arial Narrow" panose="020B0606020202030204" pitchFamily="34" charset="0"/>
                <a:ea typeface="Calibri" panose="020F0502020204030204" pitchFamily="34" charset="0"/>
                <a:cs typeface="Times New Roman" panose="02020603050405020304" pitchFamily="18" charset="0"/>
              </a:rPr>
              <a:t>**</a:t>
            </a:r>
            <a:r>
              <a:rPr lang="es-CL" sz="1500" dirty="0">
                <a:latin typeface="Arial Narrow" panose="020B0606020202030204" pitchFamily="34" charset="0"/>
                <a:ea typeface="Calibri" panose="020F0502020204030204" pitchFamily="34" charset="0"/>
                <a:cs typeface="Times New Roman" panose="02020603050405020304" pitchFamily="18" charset="0"/>
              </a:rPr>
              <a:t> El segundo semestre de 2017 y consecuente con lo anterior, los pescadores pierden el interés por participar en el proyecto, reticentes a embarcar a observadores.</a:t>
            </a:r>
          </a:p>
          <a:p>
            <a:pPr algn="just" defTabSz="179388">
              <a:spcAft>
                <a:spcPts val="600"/>
              </a:spcAft>
            </a:pPr>
            <a:r>
              <a:rPr lang="es-CL" sz="1500" dirty="0">
                <a:solidFill>
                  <a:srgbClr val="FF0000"/>
                </a:solidFill>
                <a:latin typeface="Arial Narrow" panose="020B0606020202030204" pitchFamily="34" charset="0"/>
                <a:ea typeface="Calibri" panose="020F0502020204030204" pitchFamily="34" charset="0"/>
                <a:cs typeface="Times New Roman" panose="02020603050405020304" pitchFamily="18" charset="0"/>
              </a:rPr>
              <a:t>***</a:t>
            </a:r>
            <a:r>
              <a:rPr lang="es-CL" sz="1500" dirty="0">
                <a:latin typeface="Arial Narrow" panose="020B0606020202030204" pitchFamily="34" charset="0"/>
                <a:ea typeface="Calibri" panose="020F0502020204030204" pitchFamily="34" charset="0"/>
                <a:cs typeface="Times New Roman" panose="02020603050405020304" pitchFamily="18" charset="0"/>
              </a:rPr>
              <a:t> El primer semestre 2018, continua el bajo interés de participar en el programa de investigación. En este caso, el argumento principal fue que las lanchas no tenían habitabilidad y condiciones de seguridad para subir un observador. Dado lo anterior se comienza a implementar el ROC desde marzo de ese año, pero no tuvo buenos resultados por falta de control/fiscalización de la autoridad marítima.</a:t>
            </a:r>
          </a:p>
          <a:p>
            <a:pPr algn="just" defTabSz="179388">
              <a:spcAft>
                <a:spcPts val="600"/>
              </a:spcAft>
            </a:pPr>
            <a:r>
              <a:rPr lang="es-CL" sz="1500" dirty="0">
                <a:solidFill>
                  <a:srgbClr val="FF0000"/>
                </a:solidFill>
                <a:latin typeface="Arial Narrow" panose="020B0606020202030204" pitchFamily="34" charset="0"/>
                <a:ea typeface="Calibri" panose="020F0502020204030204" pitchFamily="34" charset="0"/>
                <a:cs typeface="Times New Roman" panose="02020603050405020304" pitchFamily="18" charset="0"/>
              </a:rPr>
              <a:t>****</a:t>
            </a:r>
            <a:r>
              <a:rPr lang="es-CL" sz="1500" dirty="0">
                <a:latin typeface="Arial Narrow" panose="020B0606020202030204" pitchFamily="34" charset="0"/>
                <a:ea typeface="Calibri" panose="020F0502020204030204" pitchFamily="34" charset="0"/>
                <a:cs typeface="Times New Roman" panose="02020603050405020304" pitchFamily="18" charset="0"/>
              </a:rPr>
              <a:t> Durante el segundo semestre de 2019 se comienza a terminar la cuota para lanchas grandes, mayormente salieron a pescar lanchas pequeñas de baja eslora y capacidad de captura (con problemas de habitabilidad).</a:t>
            </a:r>
          </a:p>
        </p:txBody>
      </p:sp>
    </p:spTree>
    <p:extLst>
      <p:ext uri="{BB962C8B-B14F-4D97-AF65-F5344CB8AC3E}">
        <p14:creationId xmlns:p14="http://schemas.microsoft.com/office/powerpoint/2010/main" val="4831397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a 3">
            <a:extLst>
              <a:ext uri="{FF2B5EF4-FFF2-40B4-BE49-F238E27FC236}">
                <a16:creationId xmlns:a16="http://schemas.microsoft.com/office/drawing/2014/main" id="{3F58C29B-6CD3-402A-B637-85A02550E81D}"/>
              </a:ext>
            </a:extLst>
          </p:cNvPr>
          <p:cNvGraphicFramePr>
            <a:graphicFrameLocks noGrp="1"/>
          </p:cNvGraphicFramePr>
          <p:nvPr>
            <p:extLst>
              <p:ext uri="{D42A27DB-BD31-4B8C-83A1-F6EECF244321}">
                <p14:modId xmlns:p14="http://schemas.microsoft.com/office/powerpoint/2010/main" val="1021755244"/>
              </p:ext>
            </p:extLst>
          </p:nvPr>
        </p:nvGraphicFramePr>
        <p:xfrm>
          <a:off x="1478301" y="1509802"/>
          <a:ext cx="8780125" cy="1519148"/>
        </p:xfrm>
        <a:graphic>
          <a:graphicData uri="http://schemas.openxmlformats.org/drawingml/2006/table">
            <a:tbl>
              <a:tblPr firstRow="1" firstCol="1" bandRow="1"/>
              <a:tblGrid>
                <a:gridCol w="958530">
                  <a:extLst>
                    <a:ext uri="{9D8B030D-6E8A-4147-A177-3AD203B41FA5}">
                      <a16:colId xmlns:a16="http://schemas.microsoft.com/office/drawing/2014/main" val="367631440"/>
                    </a:ext>
                  </a:extLst>
                </a:gridCol>
                <a:gridCol w="1030463">
                  <a:extLst>
                    <a:ext uri="{9D8B030D-6E8A-4147-A177-3AD203B41FA5}">
                      <a16:colId xmlns:a16="http://schemas.microsoft.com/office/drawing/2014/main" val="3192664736"/>
                    </a:ext>
                  </a:extLst>
                </a:gridCol>
                <a:gridCol w="1160173">
                  <a:extLst>
                    <a:ext uri="{9D8B030D-6E8A-4147-A177-3AD203B41FA5}">
                      <a16:colId xmlns:a16="http://schemas.microsoft.com/office/drawing/2014/main" val="58921962"/>
                    </a:ext>
                  </a:extLst>
                </a:gridCol>
                <a:gridCol w="1239437">
                  <a:extLst>
                    <a:ext uri="{9D8B030D-6E8A-4147-A177-3AD203B41FA5}">
                      <a16:colId xmlns:a16="http://schemas.microsoft.com/office/drawing/2014/main" val="383734326"/>
                    </a:ext>
                  </a:extLst>
                </a:gridCol>
                <a:gridCol w="1030463">
                  <a:extLst>
                    <a:ext uri="{9D8B030D-6E8A-4147-A177-3AD203B41FA5}">
                      <a16:colId xmlns:a16="http://schemas.microsoft.com/office/drawing/2014/main" val="2235659556"/>
                    </a:ext>
                  </a:extLst>
                </a:gridCol>
                <a:gridCol w="1120353">
                  <a:extLst>
                    <a:ext uri="{9D8B030D-6E8A-4147-A177-3AD203B41FA5}">
                      <a16:colId xmlns:a16="http://schemas.microsoft.com/office/drawing/2014/main" val="2087306927"/>
                    </a:ext>
                  </a:extLst>
                </a:gridCol>
                <a:gridCol w="1120353">
                  <a:extLst>
                    <a:ext uri="{9D8B030D-6E8A-4147-A177-3AD203B41FA5}">
                      <a16:colId xmlns:a16="http://schemas.microsoft.com/office/drawing/2014/main" val="4223570482"/>
                    </a:ext>
                  </a:extLst>
                </a:gridCol>
                <a:gridCol w="1120353">
                  <a:extLst>
                    <a:ext uri="{9D8B030D-6E8A-4147-A177-3AD203B41FA5}">
                      <a16:colId xmlns:a16="http://schemas.microsoft.com/office/drawing/2014/main" val="3261921930"/>
                    </a:ext>
                  </a:extLst>
                </a:gridCol>
              </a:tblGrid>
              <a:tr h="488445">
                <a:tc>
                  <a:txBody>
                    <a:bodyPr/>
                    <a:lstStyle/>
                    <a:p>
                      <a:pPr algn="ctr">
                        <a:lnSpc>
                          <a:spcPct val="107000"/>
                        </a:lnSpc>
                      </a:pPr>
                      <a:r>
                        <a:rPr lang="es-CL" sz="1300" b="1"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Año</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7000"/>
                        </a:lnSpc>
                      </a:pPr>
                      <a:r>
                        <a:rPr lang="es-CL" sz="1300" b="1"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CT (t)</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7000"/>
                        </a:lnSpc>
                      </a:pPr>
                      <a:r>
                        <a:rPr lang="es-CL" sz="1300" b="1"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CR (t)</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7000"/>
                        </a:lnSpc>
                      </a:pPr>
                      <a:r>
                        <a:rPr lang="es-CL" sz="1300" b="1"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CD (t)</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7000"/>
                        </a:lnSpc>
                      </a:pPr>
                      <a:r>
                        <a:rPr lang="es-CL" sz="1300" b="1"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Descarte (%)</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7000"/>
                        </a:lnSpc>
                      </a:pPr>
                      <a:r>
                        <a:rPr lang="es-CL" sz="1300" b="1" dirty="0">
                          <a:effectLst/>
                          <a:latin typeface="Arial Narrow" panose="020B0606020202030204" pitchFamily="34" charset="0"/>
                          <a:ea typeface="Calibri" panose="020F0502020204030204" pitchFamily="34" charset="0"/>
                          <a:cs typeface="Times New Roman" panose="02020603050405020304" pitchFamily="18" charset="0"/>
                        </a:rPr>
                        <a:t>Viajes </a:t>
                      </a:r>
                      <a:r>
                        <a:rPr lang="es-CL" sz="1300" b="1" dirty="0" err="1">
                          <a:effectLst/>
                          <a:latin typeface="Arial Narrow" panose="020B0606020202030204" pitchFamily="34" charset="0"/>
                          <a:ea typeface="Calibri" panose="020F0502020204030204" pitchFamily="34" charset="0"/>
                          <a:cs typeface="Times New Roman" panose="02020603050405020304" pitchFamily="18" charset="0"/>
                        </a:rPr>
                        <a:t>obs</a:t>
                      </a:r>
                      <a:endParaRPr lang="es-CL" sz="1300" b="1"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7000"/>
                        </a:lnSpc>
                      </a:pPr>
                      <a:r>
                        <a:rPr lang="es-CL" sz="1300" b="1" dirty="0" err="1">
                          <a:effectLst/>
                          <a:latin typeface="Arial Narrow" panose="020B0606020202030204" pitchFamily="34" charset="0"/>
                          <a:ea typeface="Calibri" panose="020F0502020204030204" pitchFamily="34" charset="0"/>
                          <a:cs typeface="Times New Roman" panose="02020603050405020304" pitchFamily="18" charset="0"/>
                        </a:rPr>
                        <a:t>N°</a:t>
                      </a:r>
                      <a:r>
                        <a:rPr lang="es-CL" sz="1300" b="1" dirty="0">
                          <a:effectLst/>
                          <a:latin typeface="Arial Narrow" panose="020B0606020202030204" pitchFamily="34" charset="0"/>
                          <a:ea typeface="Calibri" panose="020F0502020204030204" pitchFamily="34" charset="0"/>
                          <a:cs typeface="Times New Roman" panose="02020603050405020304" pitchFamily="18" charset="0"/>
                        </a:rPr>
                        <a:t> VT</a:t>
                      </a: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a:lnSpc>
                          <a:spcPct val="107000"/>
                        </a:lnSpc>
                      </a:pPr>
                      <a:r>
                        <a:rPr lang="es-CL" sz="1300" b="1"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Cobertura estimación</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140824121"/>
                  </a:ext>
                </a:extLst>
              </a:tr>
              <a:tr h="359547">
                <a:tc>
                  <a:txBody>
                    <a:bodyPr/>
                    <a:lstStyle/>
                    <a:p>
                      <a:pPr algn="ctr">
                        <a:lnSpc>
                          <a:spcPct val="107000"/>
                        </a:lnSpc>
                      </a:pPr>
                      <a:r>
                        <a:rPr lang="es-CL" sz="1300" dirty="0">
                          <a:solidFill>
                            <a:srgbClr val="000000"/>
                          </a:solidFill>
                          <a:effectLst/>
                          <a:latin typeface="Arial Narrow" panose="020B0606020202030204" pitchFamily="34" charset="0"/>
                          <a:ea typeface="Times New Roman" panose="02020603050405020304" pitchFamily="18" charset="0"/>
                          <a:cs typeface="Calibri" panose="020F0502020204030204" pitchFamily="34" charset="0"/>
                        </a:rPr>
                        <a:t>2018</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12.877</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12.251</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626</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4,86</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effectLst/>
                          <a:latin typeface="Arial Narrow" panose="020B0606020202030204" pitchFamily="34" charset="0"/>
                          <a:ea typeface="Calibri" panose="020F0502020204030204" pitchFamily="34" charset="0"/>
                          <a:cs typeface="Times New Roman" panose="02020603050405020304" pitchFamily="18" charset="0"/>
                        </a:rPr>
                        <a:t>16</a:t>
                      </a: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300" b="0" dirty="0">
                          <a:solidFill>
                            <a:schemeClr val="tx1"/>
                          </a:solidFill>
                          <a:effectLst/>
                          <a:latin typeface="Arial Narrow" panose="020B0606020202030204" pitchFamily="34" charset="0"/>
                        </a:rPr>
                        <a:t>469</a:t>
                      </a:r>
                      <a:endParaRPr lang="es-CL" sz="13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effectLst/>
                          <a:latin typeface="Arial Narrow" panose="020B0606020202030204" pitchFamily="34" charset="0"/>
                          <a:ea typeface="Calibri" panose="020F0502020204030204" pitchFamily="34" charset="0"/>
                          <a:cs typeface="Times New Roman" panose="02020603050405020304" pitchFamily="18" charset="0"/>
                        </a:rPr>
                        <a:t>3,4%</a:t>
                      </a: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556980628"/>
                  </a:ext>
                </a:extLst>
              </a:tr>
              <a:tr h="347563">
                <a:tc>
                  <a:txBody>
                    <a:bodyPr/>
                    <a:lstStyle/>
                    <a:p>
                      <a:pPr algn="ctr">
                        <a:lnSpc>
                          <a:spcPct val="107000"/>
                        </a:lnSpc>
                      </a:pPr>
                      <a:r>
                        <a:rPr lang="es-CL" sz="13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2019</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23.503</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23.285</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219</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0,93</a:t>
                      </a:r>
                      <a:endParaRPr lang="es-CL" sz="130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effectLst/>
                          <a:latin typeface="Arial Narrow" panose="020B0606020202030204" pitchFamily="34" charset="0"/>
                          <a:ea typeface="Calibri" panose="020F0502020204030204" pitchFamily="34" charset="0"/>
                          <a:cs typeface="Times New Roman" panose="02020603050405020304" pitchFamily="18" charset="0"/>
                        </a:rPr>
                        <a:t>29</a:t>
                      </a: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300" b="0" dirty="0">
                          <a:solidFill>
                            <a:schemeClr val="tx1"/>
                          </a:solidFill>
                          <a:effectLst/>
                          <a:latin typeface="Arial Narrow" panose="020B0606020202030204" pitchFamily="34" charset="0"/>
                        </a:rPr>
                        <a:t>582</a:t>
                      </a:r>
                      <a:endParaRPr lang="es-CL" sz="13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endParaRP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lnSpc>
                          <a:spcPct val="107000"/>
                        </a:lnSpc>
                      </a:pPr>
                      <a:r>
                        <a:rPr lang="es-CL" sz="1300" dirty="0">
                          <a:effectLst/>
                          <a:latin typeface="Arial Narrow" panose="020B0606020202030204" pitchFamily="34" charset="0"/>
                          <a:ea typeface="Calibri" panose="020F0502020204030204" pitchFamily="34" charset="0"/>
                          <a:cs typeface="Times New Roman" panose="02020603050405020304" pitchFamily="18" charset="0"/>
                        </a:rPr>
                        <a:t>5,0%</a:t>
                      </a: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no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86081508"/>
                  </a:ext>
                </a:extLst>
              </a:tr>
              <a:tr h="323593">
                <a:tc>
                  <a:txBody>
                    <a:bodyPr/>
                    <a:lstStyle/>
                    <a:p>
                      <a:pPr algn="ctr">
                        <a:lnSpc>
                          <a:spcPct val="107000"/>
                        </a:lnSpc>
                      </a:pPr>
                      <a:r>
                        <a:rPr lang="es-CL" sz="1300" b="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2018-2019</a:t>
                      </a:r>
                      <a:endParaRPr lang="es-CL" sz="1300" b="0" dirty="0">
                        <a:effectLst/>
                        <a:latin typeface="Arial Narrow" panose="020B0606020202030204" pitchFamily="34" charset="0"/>
                        <a:ea typeface="Calibri" panose="020F0502020204030204" pitchFamily="34" charset="0"/>
                        <a:cs typeface="Times New Roman" panose="02020603050405020304" pitchFamily="18" charset="0"/>
                      </a:endParaRP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lnSpc>
                          <a:spcPct val="107000"/>
                        </a:lnSpc>
                      </a:pPr>
                      <a:r>
                        <a:rPr lang="es-CL" sz="1300" b="0" kern="1200" dirty="0">
                          <a:solidFill>
                            <a:srgbClr val="000000"/>
                          </a:solidFill>
                          <a:effectLst/>
                          <a:latin typeface="Arial Narrow" panose="020B0606020202030204" pitchFamily="34" charset="0"/>
                          <a:cs typeface="Calibri" panose="020F0502020204030204" pitchFamily="34" charset="0"/>
                        </a:rPr>
                        <a:t>36.380</a:t>
                      </a:r>
                    </a:p>
                  </a:txBody>
                  <a:tcPr marL="7620" marR="7620" marT="762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lnSpc>
                          <a:spcPct val="107000"/>
                        </a:lnSpc>
                      </a:pPr>
                      <a:r>
                        <a:rPr lang="es-CL" sz="1300" b="0" kern="1200" dirty="0">
                          <a:solidFill>
                            <a:srgbClr val="000000"/>
                          </a:solidFill>
                          <a:effectLst/>
                          <a:latin typeface="Arial Narrow" panose="020B0606020202030204" pitchFamily="34" charset="0"/>
                          <a:cs typeface="Calibri" panose="020F0502020204030204" pitchFamily="34" charset="0"/>
                        </a:rPr>
                        <a:t>35.536</a:t>
                      </a:r>
                    </a:p>
                  </a:txBody>
                  <a:tcPr marL="7620" marR="7620" marT="762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lnSpc>
                          <a:spcPct val="107000"/>
                        </a:lnSpc>
                      </a:pPr>
                      <a:r>
                        <a:rPr lang="es-CL" sz="1300" b="0" kern="1200" dirty="0">
                          <a:solidFill>
                            <a:srgbClr val="000000"/>
                          </a:solidFill>
                          <a:effectLst/>
                          <a:latin typeface="Arial Narrow" panose="020B0606020202030204" pitchFamily="34" charset="0"/>
                          <a:cs typeface="Calibri" panose="020F0502020204030204" pitchFamily="34" charset="0"/>
                        </a:rPr>
                        <a:t>844.6</a:t>
                      </a:r>
                    </a:p>
                  </a:txBody>
                  <a:tcPr marL="7620" marR="7620" marT="762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fontAlgn="b" latinLnBrk="0" hangingPunct="1">
                        <a:lnSpc>
                          <a:spcPct val="107000"/>
                        </a:lnSpc>
                      </a:pPr>
                      <a:r>
                        <a:rPr lang="es-CL" sz="1300" b="0" kern="1200" dirty="0">
                          <a:solidFill>
                            <a:srgbClr val="FF0000"/>
                          </a:solidFill>
                          <a:effectLst/>
                          <a:latin typeface="Arial Narrow" panose="020B0606020202030204" pitchFamily="34" charset="0"/>
                          <a:cs typeface="Calibri" panose="020F0502020204030204" pitchFamily="34" charset="0"/>
                        </a:rPr>
                        <a:t>2,32</a:t>
                      </a:r>
                    </a:p>
                  </a:txBody>
                  <a:tcPr marL="7620" marR="7620" marT="762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lnSpc>
                          <a:spcPct val="107000"/>
                        </a:lnSpc>
                      </a:pPr>
                      <a:r>
                        <a:rPr lang="es-CL" sz="1300" b="0" kern="1200" dirty="0">
                          <a:solidFill>
                            <a:srgbClr val="000000"/>
                          </a:solidFill>
                          <a:effectLst/>
                          <a:latin typeface="Arial Narrow" panose="020B0606020202030204" pitchFamily="34" charset="0"/>
                          <a:ea typeface="Calibri" panose="020F0502020204030204" pitchFamily="34" charset="0"/>
                          <a:cs typeface="Calibri" panose="020F0502020204030204" pitchFamily="34" charset="0"/>
                        </a:rPr>
                        <a:t>45</a:t>
                      </a: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algn="ctr"/>
                      <a:r>
                        <a:rPr lang="es-CL" sz="1300" b="0" dirty="0">
                          <a:solidFill>
                            <a:schemeClr val="tx1"/>
                          </a:solidFill>
                          <a:effectLst/>
                          <a:latin typeface="Arial Narrow" panose="020B0606020202030204" pitchFamily="34" charset="0"/>
                          <a:ea typeface="Calibri" panose="020F0502020204030204" pitchFamily="34" charset="0"/>
                          <a:cs typeface="Times New Roman" panose="02020603050405020304" pitchFamily="18" charset="0"/>
                        </a:rPr>
                        <a:t>1.051</a:t>
                      </a:r>
                    </a:p>
                  </a:txBody>
                  <a:tcPr marL="68580" marR="6858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algn="ctr" defTabSz="914400" rtl="0" eaLnBrk="1" latinLnBrk="0" hangingPunct="1">
                        <a:lnSpc>
                          <a:spcPct val="107000"/>
                        </a:lnSpc>
                      </a:pPr>
                      <a:r>
                        <a:rPr lang="es-CL" sz="1300" b="0" kern="1200" dirty="0">
                          <a:solidFill>
                            <a:srgbClr val="FF0000"/>
                          </a:solidFill>
                          <a:effectLst/>
                          <a:latin typeface="Arial Narrow" panose="020B0606020202030204" pitchFamily="34" charset="0"/>
                          <a:ea typeface="Calibri" panose="020F0502020204030204" pitchFamily="34" charset="0"/>
                          <a:cs typeface="Calibri" panose="020F0502020204030204" pitchFamily="34" charset="0"/>
                        </a:rPr>
                        <a:t>4,3%</a:t>
                      </a:r>
                    </a:p>
                  </a:txBody>
                  <a:tcPr marL="44450" marR="44450" marT="0" marB="0" anchor="ct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297710657"/>
                  </a:ext>
                </a:extLst>
              </a:tr>
            </a:tbl>
          </a:graphicData>
        </a:graphic>
      </p:graphicFrame>
      <p:sp>
        <p:nvSpPr>
          <p:cNvPr id="5" name="CuadroTexto 3">
            <a:extLst>
              <a:ext uri="{FF2B5EF4-FFF2-40B4-BE49-F238E27FC236}">
                <a16:creationId xmlns:a16="http://schemas.microsoft.com/office/drawing/2014/main" id="{F7051059-0CA4-4108-A670-2BD6FCA7A1D0}"/>
              </a:ext>
            </a:extLst>
          </p:cNvPr>
          <p:cNvSpPr txBox="1">
            <a:spLocks noChangeArrowheads="1"/>
          </p:cNvSpPr>
          <p:nvPr/>
        </p:nvSpPr>
        <p:spPr bwMode="auto">
          <a:xfrm>
            <a:off x="0" y="-14124"/>
            <a:ext cx="12192000" cy="52322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PROPUESTA DE VALORES DE DESCARTE A INCORPORAR EN LA EVALUACIÓN DE STOCK</a:t>
            </a:r>
          </a:p>
        </p:txBody>
      </p:sp>
      <p:sp>
        <p:nvSpPr>
          <p:cNvPr id="6" name="CuadroTexto 5">
            <a:extLst>
              <a:ext uri="{FF2B5EF4-FFF2-40B4-BE49-F238E27FC236}">
                <a16:creationId xmlns:a16="http://schemas.microsoft.com/office/drawing/2014/main" id="{8EB90D1B-2472-4725-9887-B8EEF3007A7B}"/>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7" name="Imagen 6">
            <a:extLst>
              <a:ext uri="{FF2B5EF4-FFF2-40B4-BE49-F238E27FC236}">
                <a16:creationId xmlns:a16="http://schemas.microsoft.com/office/drawing/2014/main" id="{80A0216C-2A60-41B4-A074-9388CB4098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sp>
        <p:nvSpPr>
          <p:cNvPr id="8" name="CuadroTexto 7">
            <a:extLst>
              <a:ext uri="{FF2B5EF4-FFF2-40B4-BE49-F238E27FC236}">
                <a16:creationId xmlns:a16="http://schemas.microsoft.com/office/drawing/2014/main" id="{096E801E-3DFA-4299-B203-68879B592B58}"/>
              </a:ext>
            </a:extLst>
          </p:cNvPr>
          <p:cNvSpPr txBox="1"/>
          <p:nvPr/>
        </p:nvSpPr>
        <p:spPr>
          <a:xfrm>
            <a:off x="1478301" y="1058221"/>
            <a:ext cx="8627724" cy="307777"/>
          </a:xfrm>
          <a:prstGeom prst="rect">
            <a:avLst/>
          </a:prstGeom>
          <a:noFill/>
        </p:spPr>
        <p:txBody>
          <a:bodyPr wrap="square" rtlCol="0">
            <a:spAutoFit/>
          </a:bodyPr>
          <a:lstStyle/>
          <a:p>
            <a:r>
              <a:rPr lang="es-CL" sz="1400" b="1" dirty="0">
                <a:latin typeface="Arial Narrow" panose="020B0606020202030204" pitchFamily="34" charset="0"/>
              </a:rPr>
              <a:t>Tabla 3. Propuesta de valores de descarte a incluir en la evaluación de stock</a:t>
            </a:r>
          </a:p>
        </p:txBody>
      </p:sp>
      <p:sp>
        <p:nvSpPr>
          <p:cNvPr id="9" name="Rectángulo 8">
            <a:extLst>
              <a:ext uri="{FF2B5EF4-FFF2-40B4-BE49-F238E27FC236}">
                <a16:creationId xmlns:a16="http://schemas.microsoft.com/office/drawing/2014/main" id="{1091C24F-261D-4DB1-B741-336EA152C255}"/>
              </a:ext>
            </a:extLst>
          </p:cNvPr>
          <p:cNvSpPr/>
          <p:nvPr/>
        </p:nvSpPr>
        <p:spPr>
          <a:xfrm>
            <a:off x="1478301" y="3464116"/>
            <a:ext cx="8780125" cy="1131079"/>
          </a:xfrm>
          <a:prstGeom prst="rect">
            <a:avLst/>
          </a:prstGeom>
          <a:solidFill>
            <a:schemeClr val="bg1"/>
          </a:solidFill>
        </p:spPr>
        <p:txBody>
          <a:bodyPr wrap="square">
            <a:spAutoFit/>
          </a:bodyPr>
          <a:lstStyle/>
          <a:p>
            <a:pPr marL="285750" indent="-285750" algn="just">
              <a:spcAft>
                <a:spcPts val="3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Se consideraron 45 viajes para las estimaciones de captura y porcentaje de descarte.</a:t>
            </a:r>
          </a:p>
          <a:p>
            <a:pPr marL="285750" indent="-285750" algn="just">
              <a:spcAft>
                <a:spcPts val="3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El número de viajes totales de la flota en 2018 y 2019 alcanzó a 1.051 viajes de pesca.</a:t>
            </a:r>
          </a:p>
          <a:p>
            <a:pPr marL="285750" indent="-285750" algn="just">
              <a:spcAft>
                <a:spcPts val="3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El análisis con datos 2018-2019 entregó un valor de descarte de sardina austral de 2,32%.</a:t>
            </a:r>
          </a:p>
          <a:p>
            <a:pPr marL="285750" indent="-285750" algn="just">
              <a:spcAft>
                <a:spcPts val="3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La cobertura anual observada varió entre un 3,4% y 5,0%, con un valor para todo el periodo de 4,3%..</a:t>
            </a:r>
          </a:p>
        </p:txBody>
      </p:sp>
    </p:spTree>
    <p:extLst>
      <p:ext uri="{BB962C8B-B14F-4D97-AF65-F5344CB8AC3E}">
        <p14:creationId xmlns:p14="http://schemas.microsoft.com/office/powerpoint/2010/main" val="151844009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3">
            <a:extLst>
              <a:ext uri="{FF2B5EF4-FFF2-40B4-BE49-F238E27FC236}">
                <a16:creationId xmlns:a16="http://schemas.microsoft.com/office/drawing/2014/main" id="{F54E01C8-971D-468D-B56B-D841DCF4024F}"/>
              </a:ext>
            </a:extLst>
          </p:cNvPr>
          <p:cNvSpPr txBox="1">
            <a:spLocks noChangeArrowheads="1"/>
          </p:cNvSpPr>
          <p:nvPr/>
        </p:nvSpPr>
        <p:spPr bwMode="auto">
          <a:xfrm>
            <a:off x="0" y="-14124"/>
            <a:ext cx="12192000" cy="52441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CAUSAS DEL DESCARTE POR AÑO EN LA PESQUERÍA DE SARDINA AUSTRAL</a:t>
            </a:r>
          </a:p>
        </p:txBody>
      </p:sp>
      <p:sp>
        <p:nvSpPr>
          <p:cNvPr id="20" name="CuadroTexto 19">
            <a:extLst>
              <a:ext uri="{FF2B5EF4-FFF2-40B4-BE49-F238E27FC236}">
                <a16:creationId xmlns:a16="http://schemas.microsoft.com/office/drawing/2014/main" id="{01EC2DC7-5136-4615-91F4-6D4AD4117C7E}"/>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21" name="Imagen 20">
            <a:extLst>
              <a:ext uri="{FF2B5EF4-FFF2-40B4-BE49-F238E27FC236}">
                <a16:creationId xmlns:a16="http://schemas.microsoft.com/office/drawing/2014/main" id="{606B2FE6-784E-43D4-AFCA-78C60C953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graphicFrame>
        <p:nvGraphicFramePr>
          <p:cNvPr id="5" name="Tabla 4">
            <a:extLst>
              <a:ext uri="{FF2B5EF4-FFF2-40B4-BE49-F238E27FC236}">
                <a16:creationId xmlns:a16="http://schemas.microsoft.com/office/drawing/2014/main" id="{17370BBE-5DC1-4972-866D-CAFBF75FAE59}"/>
              </a:ext>
            </a:extLst>
          </p:cNvPr>
          <p:cNvGraphicFramePr>
            <a:graphicFrameLocks noGrp="1"/>
          </p:cNvGraphicFramePr>
          <p:nvPr>
            <p:extLst>
              <p:ext uri="{D42A27DB-BD31-4B8C-83A1-F6EECF244321}">
                <p14:modId xmlns:p14="http://schemas.microsoft.com/office/powerpoint/2010/main" val="2774010510"/>
              </p:ext>
            </p:extLst>
          </p:nvPr>
        </p:nvGraphicFramePr>
        <p:xfrm>
          <a:off x="495300" y="1399490"/>
          <a:ext cx="11201400" cy="5025368"/>
        </p:xfrm>
        <a:graphic>
          <a:graphicData uri="http://schemas.openxmlformats.org/drawingml/2006/table">
            <a:tbl>
              <a:tblPr/>
              <a:tblGrid>
                <a:gridCol w="784984">
                  <a:extLst>
                    <a:ext uri="{9D8B030D-6E8A-4147-A177-3AD203B41FA5}">
                      <a16:colId xmlns:a16="http://schemas.microsoft.com/office/drawing/2014/main" val="384106921"/>
                    </a:ext>
                  </a:extLst>
                </a:gridCol>
                <a:gridCol w="3290011">
                  <a:extLst>
                    <a:ext uri="{9D8B030D-6E8A-4147-A177-3AD203B41FA5}">
                      <a16:colId xmlns:a16="http://schemas.microsoft.com/office/drawing/2014/main" val="3051046165"/>
                    </a:ext>
                  </a:extLst>
                </a:gridCol>
                <a:gridCol w="720713">
                  <a:extLst>
                    <a:ext uri="{9D8B030D-6E8A-4147-A177-3AD203B41FA5}">
                      <a16:colId xmlns:a16="http://schemas.microsoft.com/office/drawing/2014/main" val="1378373356"/>
                    </a:ext>
                  </a:extLst>
                </a:gridCol>
                <a:gridCol w="860206">
                  <a:extLst>
                    <a:ext uri="{9D8B030D-6E8A-4147-A177-3AD203B41FA5}">
                      <a16:colId xmlns:a16="http://schemas.microsoft.com/office/drawing/2014/main" val="3385091689"/>
                    </a:ext>
                  </a:extLst>
                </a:gridCol>
                <a:gridCol w="720713">
                  <a:extLst>
                    <a:ext uri="{9D8B030D-6E8A-4147-A177-3AD203B41FA5}">
                      <a16:colId xmlns:a16="http://schemas.microsoft.com/office/drawing/2014/main" val="1410513464"/>
                    </a:ext>
                  </a:extLst>
                </a:gridCol>
                <a:gridCol w="720713">
                  <a:extLst>
                    <a:ext uri="{9D8B030D-6E8A-4147-A177-3AD203B41FA5}">
                      <a16:colId xmlns:a16="http://schemas.microsoft.com/office/drawing/2014/main" val="3140506761"/>
                    </a:ext>
                  </a:extLst>
                </a:gridCol>
                <a:gridCol w="1160835">
                  <a:extLst>
                    <a:ext uri="{9D8B030D-6E8A-4147-A177-3AD203B41FA5}">
                      <a16:colId xmlns:a16="http://schemas.microsoft.com/office/drawing/2014/main" val="1982813155"/>
                    </a:ext>
                  </a:extLst>
                </a:gridCol>
                <a:gridCol w="2943225">
                  <a:extLst>
                    <a:ext uri="{9D8B030D-6E8A-4147-A177-3AD203B41FA5}">
                      <a16:colId xmlns:a16="http://schemas.microsoft.com/office/drawing/2014/main" val="965837407"/>
                    </a:ext>
                  </a:extLst>
                </a:gridCol>
              </a:tblGrid>
              <a:tr h="340839">
                <a:tc>
                  <a:txBody>
                    <a:bodyPr/>
                    <a:lstStyle/>
                    <a:p>
                      <a:pPr algn="ctr" fontAlgn="ctr"/>
                      <a:r>
                        <a:rPr lang="es-CL" sz="1100" b="1" i="0" u="none" strike="noStrike" dirty="0">
                          <a:solidFill>
                            <a:srgbClr val="000000"/>
                          </a:solidFill>
                          <a:effectLst/>
                          <a:latin typeface="Arial Narrow" panose="020B0606020202030204" pitchFamily="34" charset="0"/>
                        </a:rPr>
                        <a:t>Año</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Causas de descarte</a:t>
                      </a:r>
                      <a:endParaRPr lang="es-CL" sz="1100" b="1" i="0" u="none" strike="noStrike" dirty="0">
                        <a:solidFill>
                          <a:srgbClr val="000000"/>
                        </a:solidFill>
                        <a:effectLst/>
                        <a:latin typeface="Arial Narrow" panose="020B0606020202030204" pitchFamily="34" charset="0"/>
                      </a:endParaRP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Frecuencia (lances)</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Volumen descartado (t)</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viajes</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Peso%</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FO%</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s-CL" sz="1100" b="1" i="0" u="none" strike="noStrike" dirty="0">
                          <a:solidFill>
                            <a:srgbClr val="000000"/>
                          </a:solidFill>
                          <a:effectLst/>
                          <a:latin typeface="Arial Narrow" panose="020B0606020202030204" pitchFamily="34" charset="0"/>
                        </a:rPr>
                        <a:t>Observaciones</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729419613"/>
                  </a:ext>
                </a:extLst>
              </a:tr>
              <a:tr h="179502">
                <a:tc rowSpan="6">
                  <a:txBody>
                    <a:bodyPr/>
                    <a:lstStyle/>
                    <a:p>
                      <a:pPr algn="ctr" fontAlgn="ctr"/>
                      <a:r>
                        <a:rPr lang="es-CL" sz="1100" b="0" i="0" u="none" strike="noStrike">
                          <a:solidFill>
                            <a:srgbClr val="000000"/>
                          </a:solidFill>
                          <a:effectLst/>
                          <a:latin typeface="Arial Narrow" panose="020B0606020202030204" pitchFamily="34" charset="0"/>
                        </a:rPr>
                        <a:t>2017</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defTabSz="179388" fontAlgn="ctr">
                        <a:tabLst>
                          <a:tab pos="0" algn="l"/>
                        </a:tabLst>
                      </a:pPr>
                      <a:r>
                        <a:rPr lang="es-CL" sz="1100" b="0" i="0" u="none" strike="noStrike" dirty="0">
                          <a:solidFill>
                            <a:schemeClr val="tx1"/>
                          </a:solidFill>
                          <a:effectLst/>
                          <a:latin typeface="Arial Narrow" panose="020B0606020202030204" pitchFamily="34" charset="0"/>
                        </a:rPr>
                        <a:t>Excede capacidad de bodega</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3</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25</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2</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15.5</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42,9</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dirty="0">
                          <a:solidFill>
                            <a:schemeClr val="tx1"/>
                          </a:solidFill>
                          <a:effectLst/>
                          <a:latin typeface="Arial Narrow" panose="020B0606020202030204" pitchFamily="34" charset="0"/>
                        </a:rPr>
                        <a:t>Sardina austral, sardina común y anchoveta</a:t>
                      </a:r>
                    </a:p>
                  </a:txBody>
                  <a:tcPr marL="7620" marR="7620" marT="7620"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927551354"/>
                  </a:ext>
                </a:extLst>
              </a:tr>
              <a:tr h="179502">
                <a:tc vMerge="1">
                  <a:txBody>
                    <a:bodyPr/>
                    <a:lstStyle/>
                    <a:p>
                      <a:endParaRPr lang="es-CL"/>
                    </a:p>
                  </a:txBody>
                  <a:tcPr/>
                </a:tc>
                <a:tc>
                  <a:txBody>
                    <a:bodyPr/>
                    <a:lstStyle/>
                    <a:p>
                      <a:r>
                        <a:rPr lang="es-CL" sz="1100" b="0" i="0" u="none" strike="noStrike" dirty="0">
                          <a:solidFill>
                            <a:schemeClr val="tx1"/>
                          </a:solidFill>
                          <a:effectLst/>
                          <a:latin typeface="Arial Narrow" panose="020B0606020202030204" pitchFamily="34" charset="0"/>
                        </a:rPr>
                        <a:t>Excede limite permitido de fauna acompañante</a:t>
                      </a:r>
                      <a:endParaRPr lang="es-CL" dirty="0">
                        <a:solidFill>
                          <a:schemeClr val="tx1"/>
                        </a:solidFill>
                      </a:endParaRP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60</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37,3</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14,3</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chemeClr val="tx1"/>
                          </a:solidFill>
                          <a:effectLst/>
                          <a:latin typeface="Arial Narrow" panose="020B0606020202030204" pitchFamily="34" charset="0"/>
                        </a:rPr>
                        <a:t>Sardina austral y anchoveta</a:t>
                      </a:r>
                    </a:p>
                  </a:txBody>
                  <a:tcPr marL="7620" marR="7620" marT="7620" marB="0" anchor="b">
                    <a:lnL>
                      <a:noFill/>
                    </a:lnL>
                    <a:lnR>
                      <a:noFill/>
                    </a:lnR>
                    <a:lnT>
                      <a:noFill/>
                    </a:lnT>
                    <a:lnB>
                      <a:noFill/>
                    </a:lnB>
                    <a:solidFill>
                      <a:srgbClr val="FFFFFF"/>
                    </a:solidFill>
                  </a:tcPr>
                </a:tc>
                <a:extLst>
                  <a:ext uri="{0D108BD9-81ED-4DB2-BD59-A6C34878D82A}">
                    <a16:rowId xmlns:a16="http://schemas.microsoft.com/office/drawing/2014/main" val="1807531530"/>
                  </a:ext>
                </a:extLst>
              </a:tr>
              <a:tr h="179502">
                <a:tc vMerge="1">
                  <a:txBody>
                    <a:bodyPr/>
                    <a:lstStyle/>
                    <a:p>
                      <a:endParaRPr lang="es-CL"/>
                    </a:p>
                  </a:txBody>
                  <a:tcPr/>
                </a:tc>
                <a:tc>
                  <a:txBody>
                    <a:bodyPr/>
                    <a:lstStyle/>
                    <a:p>
                      <a:r>
                        <a:rPr lang="es-CL" sz="1100" b="0" i="0" u="none" strike="noStrike" dirty="0">
                          <a:solidFill>
                            <a:schemeClr val="tx1"/>
                          </a:solidFill>
                          <a:effectLst/>
                          <a:latin typeface="Arial Narrow" panose="020B0606020202030204" pitchFamily="34" charset="0"/>
                        </a:rPr>
                        <a:t>Captura de ejemplares bajo talla comercial</a:t>
                      </a:r>
                      <a:endParaRPr lang="es-CL" dirty="0">
                        <a:solidFill>
                          <a:schemeClr val="tx1"/>
                        </a:solidFill>
                      </a:endParaRP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50</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31,1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14,3</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chemeClr val="tx1"/>
                          </a:solidFill>
                          <a:effectLst/>
                          <a:latin typeface="Arial Narrow" panose="020B0606020202030204" pitchFamily="34" charset="0"/>
                        </a:rPr>
                        <a:t>Sardina austral</a:t>
                      </a:r>
                    </a:p>
                  </a:txBody>
                  <a:tcPr marL="7620" marR="7620" marT="7620" marB="0" anchor="b">
                    <a:lnL>
                      <a:noFill/>
                    </a:lnL>
                    <a:lnR>
                      <a:noFill/>
                    </a:lnR>
                    <a:lnT>
                      <a:noFill/>
                    </a:lnT>
                    <a:lnB>
                      <a:noFill/>
                    </a:lnB>
                    <a:solidFill>
                      <a:srgbClr val="FFFFFF"/>
                    </a:solidFill>
                  </a:tcPr>
                </a:tc>
                <a:extLst>
                  <a:ext uri="{0D108BD9-81ED-4DB2-BD59-A6C34878D82A}">
                    <a16:rowId xmlns:a16="http://schemas.microsoft.com/office/drawing/2014/main" val="400984031"/>
                  </a:ext>
                </a:extLst>
              </a:tr>
              <a:tr h="182229">
                <a:tc vMerge="1">
                  <a:txBody>
                    <a:bodyPr/>
                    <a:lstStyle/>
                    <a:p>
                      <a:endParaRPr lang="es-CL"/>
                    </a:p>
                  </a:txBody>
                  <a:tcPr/>
                </a:tc>
                <a:tc>
                  <a:txBody>
                    <a:bodyPr/>
                    <a:lstStyle/>
                    <a:p>
                      <a:r>
                        <a:rPr lang="es-CL" sz="1100" b="0" i="0" u="none" strike="noStrike" dirty="0">
                          <a:solidFill>
                            <a:schemeClr val="tx1"/>
                          </a:solidFill>
                          <a:effectLst/>
                          <a:latin typeface="Arial Narrow" panose="020B0606020202030204" pitchFamily="34" charset="0"/>
                        </a:rPr>
                        <a:t>Excede capacidad de operación o consideraciones de seguridad</a:t>
                      </a:r>
                      <a:endParaRPr lang="es-CL" dirty="0">
                        <a:solidFill>
                          <a:schemeClr val="tx1"/>
                        </a:solidFill>
                      </a:endParaRP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25</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15,5</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14,3</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chemeClr val="tx1"/>
                          </a:solidFill>
                          <a:effectLst/>
                          <a:latin typeface="Arial Narrow" panose="020B0606020202030204" pitchFamily="34" charset="0"/>
                        </a:rPr>
                        <a:t>Sardina común y sardina austral</a:t>
                      </a:r>
                    </a:p>
                  </a:txBody>
                  <a:tcPr marL="7620" marR="7620" marT="7620" marB="0" anchor="b">
                    <a:lnL>
                      <a:noFill/>
                    </a:lnL>
                    <a:lnR>
                      <a:noFill/>
                    </a:lnR>
                    <a:lnT>
                      <a:noFill/>
                    </a:lnT>
                    <a:lnB>
                      <a:noFill/>
                    </a:lnB>
                    <a:solidFill>
                      <a:srgbClr val="FFFFFF"/>
                    </a:solidFill>
                  </a:tcPr>
                </a:tc>
                <a:extLst>
                  <a:ext uri="{0D108BD9-81ED-4DB2-BD59-A6C34878D82A}">
                    <a16:rowId xmlns:a16="http://schemas.microsoft.com/office/drawing/2014/main" val="2151349356"/>
                  </a:ext>
                </a:extLst>
              </a:tr>
              <a:tr h="179502">
                <a:tc vMerge="1">
                  <a:txBody>
                    <a:bodyPr/>
                    <a:lstStyle/>
                    <a:p>
                      <a:endParaRPr lang="es-CL"/>
                    </a:p>
                  </a:txBody>
                  <a:tcPr/>
                </a:tc>
                <a:tc>
                  <a:txBody>
                    <a:bodyPr/>
                    <a:lstStyle/>
                    <a:p>
                      <a:r>
                        <a:rPr lang="es-CL" sz="1100" b="0" i="0" u="none" strike="noStrike" dirty="0">
                          <a:solidFill>
                            <a:schemeClr val="tx1"/>
                          </a:solidFill>
                          <a:effectLst/>
                          <a:latin typeface="Arial Narrow" panose="020B0606020202030204" pitchFamily="34" charset="0"/>
                        </a:rPr>
                        <a:t>Lance con poca pesca</a:t>
                      </a:r>
                      <a:endParaRPr lang="es-CL" dirty="0">
                        <a:solidFill>
                          <a:schemeClr val="tx1"/>
                        </a:solidFill>
                      </a:endParaRP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0,6</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14,3</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chemeClr val="tx1"/>
                          </a:solidFill>
                          <a:effectLst/>
                          <a:latin typeface="Arial Narrow" panose="020B0606020202030204" pitchFamily="34" charset="0"/>
                        </a:rPr>
                        <a:t>Sardina austral</a:t>
                      </a:r>
                    </a:p>
                  </a:txBody>
                  <a:tcPr marL="7620" marR="7620" marT="7620" marB="0" anchor="b">
                    <a:lnL>
                      <a:noFill/>
                    </a:lnL>
                    <a:lnR>
                      <a:noFill/>
                    </a:lnR>
                    <a:lnT>
                      <a:noFill/>
                    </a:lnT>
                    <a:lnB>
                      <a:noFill/>
                    </a:lnB>
                    <a:solidFill>
                      <a:srgbClr val="FFFFFF"/>
                    </a:solidFill>
                  </a:tcPr>
                </a:tc>
                <a:extLst>
                  <a:ext uri="{0D108BD9-81ED-4DB2-BD59-A6C34878D82A}">
                    <a16:rowId xmlns:a16="http://schemas.microsoft.com/office/drawing/2014/main" val="2706248208"/>
                  </a:ext>
                </a:extLst>
              </a:tr>
              <a:tr h="179502">
                <a:tc vMerge="1">
                  <a:txBody>
                    <a:bodyPr/>
                    <a:lstStyle/>
                    <a:p>
                      <a:endParaRPr lang="es-CL"/>
                    </a:p>
                  </a:txBody>
                  <a:tcPr/>
                </a:tc>
                <a:tc>
                  <a:txBody>
                    <a:bodyPr/>
                    <a:lstStyle/>
                    <a:p>
                      <a:r>
                        <a:rPr lang="es-CL" sz="1100" b="0" i="0" u="none" strike="noStrike" dirty="0">
                          <a:solidFill>
                            <a:schemeClr val="tx1"/>
                          </a:solidFill>
                          <a:effectLst/>
                          <a:latin typeface="Arial Narrow" panose="020B0606020202030204" pitchFamily="34" charset="0"/>
                        </a:rPr>
                        <a:t>Total</a:t>
                      </a:r>
                      <a:endParaRPr lang="es-CL" dirty="0">
                        <a:solidFill>
                          <a:schemeClr val="tx1"/>
                        </a:solidFill>
                      </a:endParaRP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7</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161</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6</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a:solidFill>
                            <a:schemeClr val="tx1"/>
                          </a:solidFill>
                          <a:effectLst/>
                          <a:latin typeface="Arial Narrow" panose="020B0606020202030204" pitchFamily="34" charset="0"/>
                        </a:rPr>
                        <a:t>100</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100</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dirty="0">
                          <a:solidFill>
                            <a:schemeClr val="tx1"/>
                          </a:solidFill>
                          <a:effectLst/>
                          <a:latin typeface="Arial Narrow" panose="020B0606020202030204" pitchFamily="34" charset="0"/>
                        </a:rPr>
                        <a:t>-</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53830823"/>
                  </a:ext>
                </a:extLst>
              </a:tr>
              <a:tr h="179502">
                <a:tc gridSpan="2">
                  <a:txBody>
                    <a:bodyPr/>
                    <a:lstStyle/>
                    <a:p>
                      <a:pPr algn="l" fontAlgn="b"/>
                      <a:r>
                        <a:rPr lang="es-CL" sz="1000" b="0" i="0" u="none" strike="noStrike" dirty="0">
                          <a:solidFill>
                            <a:schemeClr val="tx1"/>
                          </a:solidFill>
                          <a:effectLst/>
                          <a:latin typeface="Arial Narrow" panose="020B0606020202030204" pitchFamily="34" charset="0"/>
                        </a:rPr>
                        <a:t>Viajes totales con captura: 11</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s-CL"/>
                    </a:p>
                  </a:txBody>
                  <a:tcPr/>
                </a:tc>
                <a:tc>
                  <a:txBody>
                    <a:bodyPr/>
                    <a:lstStyle/>
                    <a:p>
                      <a:pPr algn="ctr"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513869581"/>
                  </a:ext>
                </a:extLst>
              </a:tr>
              <a:tr h="179502">
                <a:tc gridSpan="2">
                  <a:txBody>
                    <a:bodyPr/>
                    <a:lstStyle/>
                    <a:p>
                      <a:pPr algn="l" fontAlgn="b"/>
                      <a:r>
                        <a:rPr lang="es-CL" sz="1000" b="0" i="0" u="none" strike="noStrike" dirty="0">
                          <a:solidFill>
                            <a:schemeClr val="tx1"/>
                          </a:solidFill>
                          <a:effectLst/>
                          <a:latin typeface="Arial Narrow" panose="020B0606020202030204" pitchFamily="34" charset="0"/>
                        </a:rPr>
                        <a:t>Lances totales con captura: 24</a:t>
                      </a:r>
                    </a:p>
                  </a:txBody>
                  <a:tcPr marL="6155" marR="6155" marT="6155" marB="0" anchor="b">
                    <a:lnL>
                      <a:noFill/>
                    </a:lnL>
                    <a:lnR>
                      <a:noFill/>
                    </a:lnR>
                    <a:lnT>
                      <a:noFill/>
                    </a:lnT>
                    <a:lnB>
                      <a:noFill/>
                    </a:lnB>
                    <a:solidFill>
                      <a:srgbClr val="FFFFFF"/>
                    </a:solidFill>
                  </a:tcPr>
                </a:tc>
                <a:tc hMerge="1">
                  <a:txBody>
                    <a:bodyPr/>
                    <a:lstStyle/>
                    <a:p>
                      <a:endParaRPr lang="es-CL"/>
                    </a:p>
                  </a:txBody>
                  <a:tcPr/>
                </a:tc>
                <a:tc>
                  <a:txBody>
                    <a:bodyPr/>
                    <a:lstStyle/>
                    <a:p>
                      <a:pPr algn="ctr"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extLst>
                  <a:ext uri="{0D108BD9-81ED-4DB2-BD59-A6C34878D82A}">
                    <a16:rowId xmlns:a16="http://schemas.microsoft.com/office/drawing/2014/main" val="3932609374"/>
                  </a:ext>
                </a:extLst>
              </a:tr>
              <a:tr h="179502">
                <a:tc>
                  <a:txBody>
                    <a:bodyPr/>
                    <a:lstStyle/>
                    <a:p>
                      <a:pPr algn="l" fontAlgn="b"/>
                      <a:r>
                        <a:rPr lang="es-CL" sz="1100" b="0" i="0" u="none" strike="noStrike">
                          <a:solidFill>
                            <a:schemeClr val="tx1"/>
                          </a:solidFill>
                          <a:effectLst/>
                          <a:latin typeface="Calibri" panose="020F0502020204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a:solidFill>
                            <a:schemeClr val="tx1"/>
                          </a:solidFill>
                          <a:effectLst/>
                          <a:latin typeface="Arial Narrow" panose="020B0606020202030204" pitchFamily="34" charset="0"/>
                        </a:rPr>
                        <a:t> </a:t>
                      </a:r>
                      <a:endParaRPr lang="es-CL" sz="1100" b="0" i="0" u="none" strike="noStrike">
                        <a:solidFill>
                          <a:schemeClr val="tx1"/>
                        </a:solidFill>
                        <a:effectLst/>
                        <a:latin typeface="Calibri" panose="020F0502020204030204" pitchFamily="34" charset="0"/>
                      </a:endParaRP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08466527"/>
                  </a:ext>
                </a:extLst>
              </a:tr>
              <a:tr h="340839">
                <a:tc>
                  <a:txBody>
                    <a:bodyPr/>
                    <a:lstStyle/>
                    <a:p>
                      <a:pPr algn="ctr" fontAlgn="ctr"/>
                      <a:r>
                        <a:rPr lang="es-CL" sz="1100" b="1" i="0" u="none" strike="noStrike">
                          <a:solidFill>
                            <a:srgbClr val="000000"/>
                          </a:solidFill>
                          <a:effectLst/>
                          <a:latin typeface="Arial Narrow" panose="020B0606020202030204" pitchFamily="34" charset="0"/>
                        </a:rPr>
                        <a:t>Año</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s-CL" sz="1100" b="1" i="0" u="none" strike="noStrike" dirty="0">
                          <a:solidFill>
                            <a:srgbClr val="000000"/>
                          </a:solidFill>
                          <a:effectLst/>
                          <a:latin typeface="Arial Narrow" panose="020B0606020202030204" pitchFamily="34" charset="0"/>
                        </a:rPr>
                        <a:t>Causas de descarte</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Frecuencia (lances)</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Volumen descartado (t)</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viajes</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Peso%</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FO%</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s-CL" sz="1100" b="1" i="0" u="none" strike="noStrike" dirty="0">
                          <a:solidFill>
                            <a:srgbClr val="000000"/>
                          </a:solidFill>
                          <a:effectLst/>
                          <a:latin typeface="Arial Narrow" panose="020B0606020202030204" pitchFamily="34" charset="0"/>
                        </a:rPr>
                        <a:t>Observaciones</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839676067"/>
                  </a:ext>
                </a:extLst>
              </a:tr>
              <a:tr h="179502">
                <a:tc rowSpan="2">
                  <a:txBody>
                    <a:bodyPr/>
                    <a:lstStyle/>
                    <a:p>
                      <a:pPr algn="ctr" fontAlgn="ctr"/>
                      <a:r>
                        <a:rPr lang="es-CL" sz="1100" b="0" i="0" u="none" strike="noStrike" dirty="0">
                          <a:solidFill>
                            <a:schemeClr val="tx1"/>
                          </a:solidFill>
                          <a:effectLst/>
                          <a:latin typeface="Arial Narrow" panose="020B0606020202030204" pitchFamily="34" charset="0"/>
                        </a:rPr>
                        <a:t>2018</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s-CL" sz="1100" b="0" i="0" u="none" strike="noStrike" dirty="0">
                          <a:solidFill>
                            <a:schemeClr val="tx1"/>
                          </a:solidFill>
                          <a:effectLst/>
                          <a:latin typeface="Arial Narrow" panose="020B0606020202030204" pitchFamily="34" charset="0"/>
                        </a:rPr>
                        <a:t>Criterios de calidad</a:t>
                      </a:r>
                    </a:p>
                  </a:txBody>
                  <a:tcPr marL="6155" marR="6155" marT="6155"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3</a:t>
                      </a:r>
                    </a:p>
                  </a:txBody>
                  <a:tcPr marL="6155" marR="6155" marT="6155"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23</a:t>
                      </a:r>
                    </a:p>
                  </a:txBody>
                  <a:tcPr marL="6155" marR="6155" marT="6155"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3</a:t>
                      </a:r>
                    </a:p>
                  </a:txBody>
                  <a:tcPr marL="6155" marR="6155" marT="6155"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100</a:t>
                      </a:r>
                    </a:p>
                  </a:txBody>
                  <a:tcPr marL="6155" marR="6155" marT="6155"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100</a:t>
                      </a:r>
                    </a:p>
                  </a:txBody>
                  <a:tcPr marL="6155" marR="6155" marT="6155"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dirty="0">
                          <a:solidFill>
                            <a:schemeClr val="tx1"/>
                          </a:solidFill>
                          <a:effectLst/>
                          <a:latin typeface="Arial Narrow" panose="020B0606020202030204" pitchFamily="34" charset="0"/>
                        </a:rPr>
                        <a:t>Sardina austral, anchoveta, langostino de los canales</a:t>
                      </a:r>
                    </a:p>
                  </a:txBody>
                  <a:tcPr marL="6155" marR="6155" marT="6155" marB="0" anchor="ctr">
                    <a:lnL>
                      <a:noFill/>
                    </a:lnL>
                    <a:lnR>
                      <a:noFill/>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3054882649"/>
                  </a:ext>
                </a:extLst>
              </a:tr>
              <a:tr h="224411">
                <a:tc vMerge="1">
                  <a:txBody>
                    <a:bodyPr/>
                    <a:lstStyle/>
                    <a:p>
                      <a:endParaRPr lang="es-CL"/>
                    </a:p>
                  </a:txBody>
                  <a:tcPr/>
                </a:tc>
                <a:tc>
                  <a:txBody>
                    <a:bodyPr/>
                    <a:lstStyle/>
                    <a:p>
                      <a:pPr algn="l"/>
                      <a:r>
                        <a:rPr lang="es-CL" sz="1100" b="0" i="0" u="none" strike="noStrike" dirty="0">
                          <a:solidFill>
                            <a:schemeClr val="tx1"/>
                          </a:solidFill>
                          <a:effectLst/>
                          <a:latin typeface="Arial Narrow" panose="020B0606020202030204" pitchFamily="34" charset="0"/>
                        </a:rPr>
                        <a:t>Total</a:t>
                      </a:r>
                      <a:endParaRPr lang="es-CL" dirty="0"/>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3</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23</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3</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chemeClr val="tx1"/>
                          </a:solidFill>
                          <a:effectLst/>
                          <a:latin typeface="Arial Narrow" panose="020B0606020202030204" pitchFamily="34" charset="0"/>
                        </a:rPr>
                        <a:t>-</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it-IT" sz="1100" b="0" i="0" u="none" strike="noStrike" dirty="0">
                          <a:solidFill>
                            <a:schemeClr val="tx1"/>
                          </a:solidFill>
                          <a:effectLst/>
                          <a:latin typeface="Arial Narrow" panose="020B0606020202030204" pitchFamily="34" charset="0"/>
                        </a:rPr>
                        <a:t>-</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321275625"/>
                  </a:ext>
                </a:extLst>
              </a:tr>
              <a:tr h="179502">
                <a:tc gridSpan="2">
                  <a:txBody>
                    <a:bodyPr/>
                    <a:lstStyle/>
                    <a:p>
                      <a:pPr algn="l" fontAlgn="b"/>
                      <a:r>
                        <a:rPr lang="es-CL" sz="1000" b="0" i="0" u="none" strike="noStrike" dirty="0">
                          <a:solidFill>
                            <a:schemeClr val="tx1"/>
                          </a:solidFill>
                          <a:effectLst/>
                          <a:latin typeface="Arial Narrow" panose="020B0606020202030204" pitchFamily="34" charset="0"/>
                        </a:rPr>
                        <a:t>Viajes totales con captura: 15</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s-CL"/>
                    </a:p>
                  </a:txBody>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696343499"/>
                  </a:ext>
                </a:extLst>
              </a:tr>
              <a:tr h="179502">
                <a:tc gridSpan="2">
                  <a:txBody>
                    <a:bodyPr/>
                    <a:lstStyle/>
                    <a:p>
                      <a:pPr algn="l" fontAlgn="b"/>
                      <a:r>
                        <a:rPr lang="es-CL" sz="1000" b="0" i="0" u="none" strike="noStrike" dirty="0">
                          <a:solidFill>
                            <a:schemeClr val="tx1"/>
                          </a:solidFill>
                          <a:effectLst/>
                          <a:latin typeface="Arial Narrow" panose="020B0606020202030204" pitchFamily="34" charset="0"/>
                        </a:rPr>
                        <a:t>Lances totales con captura: 36</a:t>
                      </a:r>
                    </a:p>
                  </a:txBody>
                  <a:tcPr marL="6155" marR="6155" marT="6155" marB="0" anchor="b">
                    <a:lnL>
                      <a:noFill/>
                    </a:lnL>
                    <a:lnR>
                      <a:noFill/>
                    </a:lnR>
                    <a:lnT>
                      <a:noFill/>
                    </a:lnT>
                    <a:lnB>
                      <a:noFill/>
                    </a:lnB>
                    <a:solidFill>
                      <a:srgbClr val="FFFFFF"/>
                    </a:solidFill>
                  </a:tcPr>
                </a:tc>
                <a:tc hMerge="1">
                  <a:txBody>
                    <a:bodyPr/>
                    <a:lstStyle/>
                    <a:p>
                      <a:endParaRPr lang="es-CL"/>
                    </a:p>
                  </a:txBody>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extLst>
                  <a:ext uri="{0D108BD9-81ED-4DB2-BD59-A6C34878D82A}">
                    <a16:rowId xmlns:a16="http://schemas.microsoft.com/office/drawing/2014/main" val="1112505003"/>
                  </a:ext>
                </a:extLst>
              </a:tr>
              <a:tr h="179502">
                <a:tc>
                  <a:txBody>
                    <a:bodyPr/>
                    <a:lstStyle/>
                    <a:p>
                      <a:pPr algn="l" fontAlgn="b"/>
                      <a:r>
                        <a:rPr lang="es-CL" sz="1100" b="0" i="0" u="none" strike="noStrike">
                          <a:solidFill>
                            <a:schemeClr val="tx1"/>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a:solidFill>
                            <a:schemeClr val="tx1"/>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354204085"/>
                  </a:ext>
                </a:extLst>
              </a:tr>
              <a:tr h="351525">
                <a:tc>
                  <a:txBody>
                    <a:bodyPr/>
                    <a:lstStyle/>
                    <a:p>
                      <a:pPr algn="ctr" fontAlgn="ctr"/>
                      <a:r>
                        <a:rPr lang="es-CL" sz="1100" b="1" i="0" u="none" strike="noStrike">
                          <a:solidFill>
                            <a:schemeClr val="tx1"/>
                          </a:solidFill>
                          <a:effectLst/>
                          <a:latin typeface="Arial Narrow" panose="020B0606020202030204" pitchFamily="34" charset="0"/>
                        </a:rPr>
                        <a:t>Año</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chemeClr val="tx1"/>
                          </a:solidFill>
                          <a:effectLst/>
                          <a:latin typeface="Arial Narrow" panose="020B0606020202030204" pitchFamily="34" charset="0"/>
                        </a:rPr>
                        <a:t>Causas de descarte</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1" i="0" u="none" strike="noStrike">
                          <a:solidFill>
                            <a:srgbClr val="000000"/>
                          </a:solidFill>
                          <a:effectLst/>
                          <a:latin typeface="Arial Narrow" panose="020B0606020202030204" pitchFamily="34" charset="0"/>
                        </a:rPr>
                        <a:t>Frecuencia (lances)</a:t>
                      </a:r>
                    </a:p>
                  </a:txBody>
                  <a:tcPr marL="6155" marR="6155" marT="615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1" i="0" u="none" strike="noStrike">
                          <a:solidFill>
                            <a:srgbClr val="000000"/>
                          </a:solidFill>
                          <a:effectLst/>
                          <a:latin typeface="Arial Narrow" panose="020B0606020202030204" pitchFamily="34" charset="0"/>
                        </a:rPr>
                        <a:t>Volumen descartado (t)</a:t>
                      </a:r>
                    </a:p>
                  </a:txBody>
                  <a:tcPr marL="6155" marR="6155" marT="6155" marB="0" anchor="b">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dirty="0">
                          <a:solidFill>
                            <a:srgbClr val="000000"/>
                          </a:solidFill>
                          <a:effectLst/>
                          <a:latin typeface="Arial Narrow" panose="020B0606020202030204" pitchFamily="34" charset="0"/>
                        </a:rPr>
                        <a:t>viajes</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dirty="0">
                          <a:solidFill>
                            <a:srgbClr val="000000"/>
                          </a:solidFill>
                          <a:effectLst/>
                          <a:latin typeface="Arial Narrow" panose="020B0606020202030204" pitchFamily="34" charset="0"/>
                        </a:rPr>
                        <a:t>Peso%</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es-CL" sz="1100" b="1" i="0" u="none" strike="noStrike">
                          <a:solidFill>
                            <a:srgbClr val="000000"/>
                          </a:solidFill>
                          <a:effectLst/>
                          <a:latin typeface="Arial Narrow" panose="020B0606020202030204" pitchFamily="34" charset="0"/>
                        </a:rPr>
                        <a:t>FO%</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s-CL" sz="1100" b="1" i="0" u="none" strike="noStrike" dirty="0">
                          <a:solidFill>
                            <a:srgbClr val="000000"/>
                          </a:solidFill>
                          <a:effectLst/>
                          <a:latin typeface="Arial Narrow" panose="020B0606020202030204" pitchFamily="34" charset="0"/>
                        </a:rPr>
                        <a:t>Observaciones</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57022770"/>
                  </a:ext>
                </a:extLst>
              </a:tr>
              <a:tr h="179502">
                <a:tc rowSpan="6">
                  <a:txBody>
                    <a:bodyPr/>
                    <a:lstStyle/>
                    <a:p>
                      <a:pPr algn="ctr" fontAlgn="ctr"/>
                      <a:r>
                        <a:rPr lang="es-CL" sz="1100" b="0" i="0" u="none" strike="noStrike" dirty="0">
                          <a:solidFill>
                            <a:schemeClr val="tx1"/>
                          </a:solidFill>
                          <a:effectLst/>
                          <a:latin typeface="Arial Narrow" panose="020B0606020202030204" pitchFamily="34" charset="0"/>
                        </a:rPr>
                        <a:t>2019</a:t>
                      </a:r>
                    </a:p>
                  </a:txBody>
                  <a:tcPr marL="6155" marR="6155" marT="6155" marB="0" anchor="ctr">
                    <a:lnL>
                      <a:noFill/>
                    </a:lnL>
                    <a:lnR>
                      <a:noFill/>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l" fontAlgn="ctr"/>
                      <a:r>
                        <a:rPr lang="es-CL" sz="1100" b="0" i="0" u="none" strike="noStrike" dirty="0">
                          <a:solidFill>
                            <a:schemeClr val="tx1"/>
                          </a:solidFill>
                          <a:effectLst/>
                          <a:latin typeface="Arial Narrow" panose="020B0606020202030204" pitchFamily="34" charset="0"/>
                        </a:rPr>
                        <a:t>Lance con poca pesca</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4</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5,8</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4</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34,4</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40</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it-IT" sz="1100" b="0" i="0" u="none" strike="noStrike" dirty="0">
                          <a:solidFill>
                            <a:srgbClr val="000000"/>
                          </a:solidFill>
                          <a:effectLst/>
                          <a:latin typeface="Arial Narrow" panose="020B0606020202030204" pitchFamily="34" charset="0"/>
                        </a:rPr>
                        <a:t>Sardina austral, merluza de cola, anchoveta</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2055542909"/>
                  </a:ext>
                </a:extLst>
              </a:tr>
              <a:tr h="179502">
                <a:tc vMerge="1">
                  <a:txBody>
                    <a:bodyPr/>
                    <a:lstStyle/>
                    <a:p>
                      <a:endParaRPr lang="es-CL"/>
                    </a:p>
                  </a:txBody>
                  <a:tcPr/>
                </a:tc>
                <a:tc>
                  <a:txBody>
                    <a:bodyPr/>
                    <a:lstStyle/>
                    <a:p>
                      <a:r>
                        <a:rPr lang="es-CL" sz="1100" b="0" i="0" u="none" strike="noStrike">
                          <a:solidFill>
                            <a:schemeClr val="tx1"/>
                          </a:solidFill>
                          <a:effectLst/>
                          <a:latin typeface="Arial Narrow" panose="020B0606020202030204" pitchFamily="34" charset="0"/>
                        </a:rPr>
                        <a:t>Captura de especies no comerciales</a:t>
                      </a:r>
                      <a:endParaRPr lang="es-CL"/>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3</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2,05</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2</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12,2</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30</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Langostino de los canales</a:t>
                      </a:r>
                    </a:p>
                  </a:txBody>
                  <a:tcPr marL="6155" marR="6155" marT="6155" marB="0" anchor="b">
                    <a:lnL>
                      <a:noFill/>
                    </a:lnL>
                    <a:lnR>
                      <a:noFill/>
                    </a:lnR>
                    <a:lnT>
                      <a:noFill/>
                    </a:lnT>
                    <a:lnB>
                      <a:noFill/>
                    </a:lnB>
                    <a:solidFill>
                      <a:srgbClr val="FFFFFF"/>
                    </a:solidFill>
                  </a:tcPr>
                </a:tc>
                <a:extLst>
                  <a:ext uri="{0D108BD9-81ED-4DB2-BD59-A6C34878D82A}">
                    <a16:rowId xmlns:a16="http://schemas.microsoft.com/office/drawing/2014/main" val="407377198"/>
                  </a:ext>
                </a:extLst>
              </a:tr>
              <a:tr h="37576">
                <a:tc vMerge="1">
                  <a:txBody>
                    <a:bodyPr/>
                    <a:lstStyle/>
                    <a:p>
                      <a:endParaRPr lang="es-CL"/>
                    </a:p>
                  </a:txBody>
                  <a:tcPr/>
                </a:tc>
                <a:tc>
                  <a:txBody>
                    <a:bodyPr/>
                    <a:lstStyle/>
                    <a:p>
                      <a:r>
                        <a:rPr lang="es-CL" sz="1100" b="0" i="0" u="none" strike="noStrike">
                          <a:solidFill>
                            <a:schemeClr val="tx1"/>
                          </a:solidFill>
                          <a:effectLst/>
                          <a:latin typeface="Arial Narrow" panose="020B0606020202030204" pitchFamily="34" charset="0"/>
                        </a:rPr>
                        <a:t>Excede limite permitido de fauna acompañante</a:t>
                      </a:r>
                      <a:endParaRPr lang="es-CL"/>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5,9</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10</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Sardina austral,, langostino de los canales, merluza de c.</a:t>
                      </a:r>
                    </a:p>
                  </a:txBody>
                  <a:tcPr marL="6155" marR="6155" marT="6155" marB="0" anchor="b">
                    <a:lnL>
                      <a:noFill/>
                    </a:lnL>
                    <a:lnR>
                      <a:noFill/>
                    </a:lnR>
                    <a:lnT>
                      <a:noFill/>
                    </a:lnT>
                    <a:lnB>
                      <a:noFill/>
                    </a:lnB>
                    <a:solidFill>
                      <a:srgbClr val="FFFFFF"/>
                    </a:solidFill>
                  </a:tcPr>
                </a:tc>
                <a:extLst>
                  <a:ext uri="{0D108BD9-81ED-4DB2-BD59-A6C34878D82A}">
                    <a16:rowId xmlns:a16="http://schemas.microsoft.com/office/drawing/2014/main" val="805581398"/>
                  </a:ext>
                </a:extLst>
              </a:tr>
              <a:tr h="179502">
                <a:tc vMerge="1">
                  <a:txBody>
                    <a:bodyPr/>
                    <a:lstStyle/>
                    <a:p>
                      <a:endParaRPr lang="es-CL"/>
                    </a:p>
                  </a:txBody>
                  <a:tcPr/>
                </a:tc>
                <a:tc>
                  <a:txBody>
                    <a:bodyPr/>
                    <a:lstStyle/>
                    <a:p>
                      <a:r>
                        <a:rPr lang="es-CL" sz="1100" b="0" i="0" u="none" strike="noStrike">
                          <a:solidFill>
                            <a:schemeClr val="tx1"/>
                          </a:solidFill>
                          <a:effectLst/>
                          <a:latin typeface="Arial Narrow" panose="020B0606020202030204" pitchFamily="34" charset="0"/>
                        </a:rPr>
                        <a:t>Criterios de calidad</a:t>
                      </a:r>
                      <a:endParaRPr lang="es-CL"/>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5</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29,7</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10</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Sardina austral</a:t>
                      </a:r>
                    </a:p>
                  </a:txBody>
                  <a:tcPr marL="6155" marR="6155" marT="6155" marB="0" anchor="b">
                    <a:lnL>
                      <a:noFill/>
                    </a:lnL>
                    <a:lnR>
                      <a:noFill/>
                    </a:lnR>
                    <a:lnT>
                      <a:noFill/>
                    </a:lnT>
                    <a:lnB>
                      <a:noFill/>
                    </a:lnB>
                    <a:solidFill>
                      <a:srgbClr val="FFFFFF"/>
                    </a:solidFill>
                  </a:tcPr>
                </a:tc>
                <a:extLst>
                  <a:ext uri="{0D108BD9-81ED-4DB2-BD59-A6C34878D82A}">
                    <a16:rowId xmlns:a16="http://schemas.microsoft.com/office/drawing/2014/main" val="1994747989"/>
                  </a:ext>
                </a:extLst>
              </a:tr>
              <a:tr h="179502">
                <a:tc vMerge="1">
                  <a:txBody>
                    <a:bodyPr/>
                    <a:lstStyle/>
                    <a:p>
                      <a:endParaRPr lang="es-CL"/>
                    </a:p>
                  </a:txBody>
                  <a:tcPr/>
                </a:tc>
                <a:tc>
                  <a:txBody>
                    <a:bodyPr/>
                    <a:lstStyle/>
                    <a:p>
                      <a:r>
                        <a:rPr lang="es-CL" sz="1100" b="0" i="0" u="none" strike="noStrike">
                          <a:solidFill>
                            <a:schemeClr val="tx1"/>
                          </a:solidFill>
                          <a:effectLst/>
                          <a:latin typeface="Arial Narrow" panose="020B0606020202030204" pitchFamily="34" charset="0"/>
                        </a:rPr>
                        <a:t>Captura de ejemplares bajo talla comercial</a:t>
                      </a:r>
                      <a:endParaRPr lang="es-CL"/>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3</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1</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17,8</a:t>
                      </a:r>
                    </a:p>
                  </a:txBody>
                  <a:tcPr marL="6155" marR="6155" marT="6155" marB="0" anchor="b">
                    <a:lnL>
                      <a:noFill/>
                    </a:lnL>
                    <a:lnR>
                      <a:noFill/>
                    </a:lnR>
                    <a:lnT>
                      <a:noFill/>
                    </a:lnT>
                    <a:lnB>
                      <a:noFill/>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10</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Sardina austral</a:t>
                      </a:r>
                    </a:p>
                  </a:txBody>
                  <a:tcPr marL="6155" marR="6155" marT="6155" marB="0" anchor="b">
                    <a:lnL>
                      <a:noFill/>
                    </a:lnL>
                    <a:lnR>
                      <a:noFill/>
                    </a:lnR>
                    <a:lnT>
                      <a:noFill/>
                    </a:lnT>
                    <a:lnB>
                      <a:noFill/>
                    </a:lnB>
                    <a:solidFill>
                      <a:srgbClr val="FFFFFF"/>
                    </a:solidFill>
                  </a:tcPr>
                </a:tc>
                <a:extLst>
                  <a:ext uri="{0D108BD9-81ED-4DB2-BD59-A6C34878D82A}">
                    <a16:rowId xmlns:a16="http://schemas.microsoft.com/office/drawing/2014/main" val="2076819007"/>
                  </a:ext>
                </a:extLst>
              </a:tr>
              <a:tr h="179502">
                <a:tc vMerge="1">
                  <a:txBody>
                    <a:bodyPr/>
                    <a:lstStyle/>
                    <a:p>
                      <a:endParaRPr lang="es-CL"/>
                    </a:p>
                  </a:txBody>
                  <a:tcPr/>
                </a:tc>
                <a:tc>
                  <a:txBody>
                    <a:bodyPr/>
                    <a:lstStyle/>
                    <a:p>
                      <a:r>
                        <a:rPr lang="es-CL" sz="1100" b="0" i="0" u="none" strike="noStrike" dirty="0">
                          <a:solidFill>
                            <a:schemeClr val="tx1"/>
                          </a:solidFill>
                          <a:effectLst/>
                          <a:latin typeface="Arial Narrow" panose="020B0606020202030204" pitchFamily="34" charset="0"/>
                        </a:rPr>
                        <a:t>Total</a:t>
                      </a:r>
                      <a:endParaRPr lang="es-CL" dirty="0"/>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10</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16,85</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9</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dirty="0">
                          <a:solidFill>
                            <a:srgbClr val="000000"/>
                          </a:solidFill>
                          <a:effectLst/>
                          <a:latin typeface="Arial Narrow" panose="020B0606020202030204" pitchFamily="34" charset="0"/>
                        </a:rPr>
                        <a:t>100</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ctr" fontAlgn="b"/>
                      <a:r>
                        <a:rPr lang="es-CL" sz="1100" b="0" i="0" u="none" strike="noStrike">
                          <a:solidFill>
                            <a:srgbClr val="000000"/>
                          </a:solidFill>
                          <a:effectLst/>
                          <a:latin typeface="Arial Narrow" panose="020B0606020202030204" pitchFamily="34" charset="0"/>
                        </a:rPr>
                        <a:t>100</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931167868"/>
                  </a:ext>
                </a:extLst>
              </a:tr>
              <a:tr h="179502">
                <a:tc gridSpan="2">
                  <a:txBody>
                    <a:bodyPr/>
                    <a:lstStyle/>
                    <a:p>
                      <a:pPr algn="l" fontAlgn="b"/>
                      <a:r>
                        <a:rPr lang="es-CL" sz="1000" b="0" i="0" u="none" strike="noStrike" dirty="0">
                          <a:solidFill>
                            <a:schemeClr val="tx1"/>
                          </a:solidFill>
                          <a:effectLst/>
                          <a:latin typeface="Arial Narrow" panose="020B0606020202030204" pitchFamily="34" charset="0"/>
                        </a:rPr>
                        <a:t>Viajes totales con captura: 29</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hMerge="1">
                  <a:txBody>
                    <a:bodyPr/>
                    <a:lstStyle/>
                    <a:p>
                      <a:endParaRPr lang="es-CL"/>
                    </a:p>
                  </a:txBody>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w="6350" cap="flat" cmpd="sng" algn="ctr">
                      <a:solidFill>
                        <a:srgbClr val="000000"/>
                      </a:solidFill>
                      <a:prstDash val="solid"/>
                      <a:round/>
                      <a:headEnd type="none" w="med" len="med"/>
                      <a:tailEnd type="none" w="med" len="med"/>
                    </a:lnT>
                    <a:lnB>
                      <a:noFill/>
                    </a:lnB>
                    <a:solidFill>
                      <a:srgbClr val="FFFFFF"/>
                    </a:solidFill>
                  </a:tcPr>
                </a:tc>
                <a:extLst>
                  <a:ext uri="{0D108BD9-81ED-4DB2-BD59-A6C34878D82A}">
                    <a16:rowId xmlns:a16="http://schemas.microsoft.com/office/drawing/2014/main" val="1461664532"/>
                  </a:ext>
                </a:extLst>
              </a:tr>
              <a:tr h="179502">
                <a:tc gridSpan="2">
                  <a:txBody>
                    <a:bodyPr/>
                    <a:lstStyle/>
                    <a:p>
                      <a:pPr algn="l" fontAlgn="b"/>
                      <a:r>
                        <a:rPr lang="es-CL" sz="1000" b="0" i="0" u="none" strike="noStrike" dirty="0">
                          <a:solidFill>
                            <a:schemeClr val="tx1"/>
                          </a:solidFill>
                          <a:effectLst/>
                          <a:latin typeface="Arial Narrow" panose="020B0606020202030204" pitchFamily="34" charset="0"/>
                        </a:rPr>
                        <a:t>Lances totales con captura: 78</a:t>
                      </a:r>
                    </a:p>
                  </a:txBody>
                  <a:tcPr marL="6155" marR="6155" marT="6155" marB="0" anchor="b">
                    <a:lnL>
                      <a:noFill/>
                    </a:lnL>
                    <a:lnR>
                      <a:noFill/>
                    </a:lnR>
                    <a:lnT>
                      <a:noFill/>
                    </a:lnT>
                    <a:lnB>
                      <a:noFill/>
                    </a:lnB>
                    <a:solidFill>
                      <a:srgbClr val="FFFFFF"/>
                    </a:solidFill>
                  </a:tcPr>
                </a:tc>
                <a:tc hMerge="1">
                  <a:txBody>
                    <a:bodyPr/>
                    <a:lstStyle/>
                    <a:p>
                      <a:endParaRPr lang="es-CL"/>
                    </a:p>
                  </a:txBody>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tc>
                  <a:txBody>
                    <a:bodyPr/>
                    <a:lstStyle/>
                    <a:p>
                      <a:pPr algn="l" fontAlgn="b"/>
                      <a:r>
                        <a:rPr lang="es-CL" sz="1100" b="0" i="0" u="none" strike="noStrike" dirty="0">
                          <a:solidFill>
                            <a:srgbClr val="000000"/>
                          </a:solidFill>
                          <a:effectLst/>
                          <a:latin typeface="Arial Narrow" panose="020B0606020202030204" pitchFamily="34" charset="0"/>
                        </a:rPr>
                        <a:t> </a:t>
                      </a:r>
                    </a:p>
                  </a:txBody>
                  <a:tcPr marL="6155" marR="6155" marT="6155" marB="0" anchor="b">
                    <a:lnL>
                      <a:noFill/>
                    </a:lnL>
                    <a:lnR>
                      <a:noFill/>
                    </a:lnR>
                    <a:lnT>
                      <a:noFill/>
                    </a:lnT>
                    <a:lnB>
                      <a:noFill/>
                    </a:lnB>
                    <a:solidFill>
                      <a:srgbClr val="FFFFFF"/>
                    </a:solidFill>
                  </a:tcPr>
                </a:tc>
                <a:extLst>
                  <a:ext uri="{0D108BD9-81ED-4DB2-BD59-A6C34878D82A}">
                    <a16:rowId xmlns:a16="http://schemas.microsoft.com/office/drawing/2014/main" val="648401814"/>
                  </a:ext>
                </a:extLst>
              </a:tr>
            </a:tbl>
          </a:graphicData>
        </a:graphic>
      </p:graphicFrame>
      <p:sp>
        <p:nvSpPr>
          <p:cNvPr id="6" name="CuadroTexto 5">
            <a:extLst>
              <a:ext uri="{FF2B5EF4-FFF2-40B4-BE49-F238E27FC236}">
                <a16:creationId xmlns:a16="http://schemas.microsoft.com/office/drawing/2014/main" id="{5FFF2E71-C0D7-4AB3-A333-B65AED748AFA}"/>
              </a:ext>
            </a:extLst>
          </p:cNvPr>
          <p:cNvSpPr txBox="1"/>
          <p:nvPr/>
        </p:nvSpPr>
        <p:spPr>
          <a:xfrm>
            <a:off x="441129" y="915346"/>
            <a:ext cx="4397570" cy="307777"/>
          </a:xfrm>
          <a:prstGeom prst="rect">
            <a:avLst/>
          </a:prstGeom>
          <a:noFill/>
        </p:spPr>
        <p:txBody>
          <a:bodyPr wrap="square" rtlCol="0">
            <a:spAutoFit/>
          </a:bodyPr>
          <a:lstStyle/>
          <a:p>
            <a:r>
              <a:rPr lang="es-CL" sz="1400" b="1" dirty="0">
                <a:latin typeface="Arial Narrow" panose="020B0606020202030204" pitchFamily="34" charset="0"/>
              </a:rPr>
              <a:t>Tabla 4. Causas de descarte para 2017, 2018 y 2019</a:t>
            </a:r>
          </a:p>
        </p:txBody>
      </p:sp>
    </p:spTree>
    <p:extLst>
      <p:ext uri="{BB962C8B-B14F-4D97-AF65-F5344CB8AC3E}">
        <p14:creationId xmlns:p14="http://schemas.microsoft.com/office/powerpoint/2010/main" val="25226427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CuadroTexto 3">
            <a:extLst>
              <a:ext uri="{FF2B5EF4-FFF2-40B4-BE49-F238E27FC236}">
                <a16:creationId xmlns:a16="http://schemas.microsoft.com/office/drawing/2014/main" id="{F54E01C8-971D-468D-B56B-D841DCF4024F}"/>
              </a:ext>
            </a:extLst>
          </p:cNvPr>
          <p:cNvSpPr txBox="1">
            <a:spLocks noChangeArrowheads="1"/>
          </p:cNvSpPr>
          <p:nvPr/>
        </p:nvSpPr>
        <p:spPr bwMode="auto">
          <a:xfrm>
            <a:off x="0" y="-14124"/>
            <a:ext cx="12192000" cy="524410"/>
          </a:xfrm>
          <a:prstGeom prst="rect">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ts val="800"/>
              </a:spcBef>
              <a:buSzPct val="100000"/>
              <a:buFont typeface="Arial" panose="020B0604020202020204" pitchFamily="34" charset="0"/>
              <a:buChar char="•"/>
              <a:defRPr sz="3200">
                <a:solidFill>
                  <a:srgbClr val="000000"/>
                </a:solidFill>
                <a:latin typeface="Calibri" panose="020F0502020204030204" pitchFamily="34" charset="0"/>
              </a:defRPr>
            </a:lvl1pPr>
            <a:lvl2pPr marL="742950" indent="-285750">
              <a:spcBef>
                <a:spcPts val="700"/>
              </a:spcBef>
              <a:buSzPct val="100000"/>
              <a:buFont typeface="Arial" panose="020B0604020202020204" pitchFamily="34" charset="0"/>
              <a:buChar char="–"/>
              <a:defRPr sz="2800">
                <a:solidFill>
                  <a:srgbClr val="000000"/>
                </a:solidFill>
                <a:latin typeface="Calibri" panose="020F0502020204030204" pitchFamily="34" charset="0"/>
              </a:defRPr>
            </a:lvl2pPr>
            <a:lvl3pPr marL="1143000" indent="-228600">
              <a:spcBef>
                <a:spcPts val="600"/>
              </a:spcBef>
              <a:buSzPct val="100000"/>
              <a:buFont typeface="Arial" panose="020B0604020202020204" pitchFamily="34" charset="0"/>
              <a:buChar char="•"/>
              <a:defRPr sz="2400">
                <a:solidFill>
                  <a:srgbClr val="000000"/>
                </a:solidFill>
                <a:latin typeface="Calibri" panose="020F0502020204030204" pitchFamily="34" charset="0"/>
              </a:defRPr>
            </a:lvl3pPr>
            <a:lvl4pPr marL="16002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4pPr>
            <a:lvl5pPr marL="2057400" indent="-228600">
              <a:spcBef>
                <a:spcPts val="500"/>
              </a:spcBef>
              <a:buSzPct val="100000"/>
              <a:buFont typeface="Arial" panose="020B0604020202020204" pitchFamily="34" charset="0"/>
              <a:buChar char="»"/>
              <a:defRPr sz="2000">
                <a:solidFill>
                  <a:srgbClr val="000000"/>
                </a:solidFill>
                <a:latin typeface="Calibri" panose="020F0502020204030204" pitchFamily="34" charset="0"/>
              </a:defRPr>
            </a:lvl5pPr>
            <a:lvl6pPr marL="25146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6pPr>
            <a:lvl7pPr marL="29718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7pPr>
            <a:lvl8pPr marL="34290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8pPr>
            <a:lvl9pPr marL="3886200" indent="-228600" eaLnBrk="0" fontAlgn="base" hangingPunct="0">
              <a:spcBef>
                <a:spcPts val="500"/>
              </a:spcBef>
              <a:spcAft>
                <a:spcPct val="0"/>
              </a:spcAft>
              <a:buSzPct val="100000"/>
              <a:buFont typeface="Arial" panose="020B0604020202020204" pitchFamily="34" charset="0"/>
              <a:buChar char="»"/>
              <a:defRPr sz="2000">
                <a:solidFill>
                  <a:srgbClr val="000000"/>
                </a:solidFill>
                <a:latin typeface="Calibri" panose="020F0502020204030204" pitchFamily="34" charset="0"/>
              </a:defRPr>
            </a:lvl9pPr>
          </a:lstStyle>
          <a:p>
            <a:pPr>
              <a:spcBef>
                <a:spcPct val="0"/>
              </a:spcBef>
              <a:buSzTx/>
              <a:buFontTx/>
              <a:buNone/>
            </a:pPr>
            <a:r>
              <a:rPr lang="es-CL" altLang="es-CL" sz="2800" dirty="0">
                <a:solidFill>
                  <a:schemeClr val="bg1"/>
                </a:solidFill>
                <a:latin typeface="Arial Narrow" panose="020B0606020202030204" pitchFamily="34" charset="0"/>
              </a:rPr>
              <a:t> </a:t>
            </a:r>
            <a:r>
              <a:rPr lang="es-CL" altLang="es-CL" sz="1600" dirty="0">
                <a:solidFill>
                  <a:schemeClr val="bg1"/>
                </a:solidFill>
                <a:latin typeface="Arial Narrow" panose="020B0606020202030204" pitchFamily="34" charset="0"/>
              </a:rPr>
              <a:t>CAUSAS DEL DESCARTE EN LA PESQUERÍA DE SARDINA AUSTRAL PARA 2017-2019</a:t>
            </a:r>
          </a:p>
        </p:txBody>
      </p:sp>
      <p:sp>
        <p:nvSpPr>
          <p:cNvPr id="20" name="CuadroTexto 19">
            <a:extLst>
              <a:ext uri="{FF2B5EF4-FFF2-40B4-BE49-F238E27FC236}">
                <a16:creationId xmlns:a16="http://schemas.microsoft.com/office/drawing/2014/main" id="{01EC2DC7-5136-4615-91F4-6D4AD4117C7E}"/>
              </a:ext>
            </a:extLst>
          </p:cNvPr>
          <p:cNvSpPr txBox="1"/>
          <p:nvPr/>
        </p:nvSpPr>
        <p:spPr>
          <a:xfrm>
            <a:off x="8667319" y="121123"/>
            <a:ext cx="2823964" cy="253916"/>
          </a:xfrm>
          <a:prstGeom prst="rect">
            <a:avLst/>
          </a:prstGeom>
          <a:noFill/>
        </p:spPr>
        <p:txBody>
          <a:bodyPr wrap="square" rtlCol="0">
            <a:spAutoFit/>
          </a:bodyPr>
          <a:lstStyle/>
          <a:p>
            <a:pPr algn="r"/>
            <a:r>
              <a:rPr lang="es-CL" sz="1000" spc="250" dirty="0">
                <a:solidFill>
                  <a:schemeClr val="bg1"/>
                </a:solidFill>
              </a:rPr>
              <a:t>Instituto de Fomento Pesquero</a:t>
            </a:r>
          </a:p>
        </p:txBody>
      </p:sp>
      <p:pic>
        <p:nvPicPr>
          <p:cNvPr id="21" name="Imagen 20">
            <a:extLst>
              <a:ext uri="{FF2B5EF4-FFF2-40B4-BE49-F238E27FC236}">
                <a16:creationId xmlns:a16="http://schemas.microsoft.com/office/drawing/2014/main" id="{606B2FE6-784E-43D4-AFCA-78C60C953BEC}"/>
              </a:ext>
            </a:extLst>
          </p:cNvPr>
          <p:cNvPicPr>
            <a:picLocks noChangeAspect="1"/>
          </p:cNvPicPr>
          <p:nvPr/>
        </p:nvPicPr>
        <p:blipFill>
          <a:blip r:embed="rId3" cstate="hqprint">
            <a:extLst>
              <a:ext uri="{28A0092B-C50C-407E-A947-70E740481C1C}">
                <a14:useLocalDpi xmlns:a14="http://schemas.microsoft.com/office/drawing/2010/main" val="0"/>
              </a:ext>
            </a:extLst>
          </a:blip>
          <a:stretch>
            <a:fillRect/>
          </a:stretch>
        </p:blipFill>
        <p:spPr>
          <a:xfrm>
            <a:off x="11491283" y="86081"/>
            <a:ext cx="587852" cy="324000"/>
          </a:xfrm>
          <a:prstGeom prst="rect">
            <a:avLst/>
          </a:prstGeom>
        </p:spPr>
      </p:pic>
      <p:graphicFrame>
        <p:nvGraphicFramePr>
          <p:cNvPr id="3" name="Tabla 2"/>
          <p:cNvGraphicFramePr>
            <a:graphicFrameLocks noGrp="1"/>
          </p:cNvGraphicFramePr>
          <p:nvPr>
            <p:extLst>
              <p:ext uri="{D42A27DB-BD31-4B8C-83A1-F6EECF244321}">
                <p14:modId xmlns:p14="http://schemas.microsoft.com/office/powerpoint/2010/main" val="3927282778"/>
              </p:ext>
            </p:extLst>
          </p:nvPr>
        </p:nvGraphicFramePr>
        <p:xfrm>
          <a:off x="473904" y="1402662"/>
          <a:ext cx="11244191" cy="3109910"/>
        </p:xfrm>
        <a:graphic>
          <a:graphicData uri="http://schemas.openxmlformats.org/drawingml/2006/table">
            <a:tbl>
              <a:tblPr/>
              <a:tblGrid>
                <a:gridCol w="925665">
                  <a:extLst>
                    <a:ext uri="{9D8B030D-6E8A-4147-A177-3AD203B41FA5}">
                      <a16:colId xmlns:a16="http://schemas.microsoft.com/office/drawing/2014/main" val="1755149706"/>
                    </a:ext>
                  </a:extLst>
                </a:gridCol>
                <a:gridCol w="3845425">
                  <a:extLst>
                    <a:ext uri="{9D8B030D-6E8A-4147-A177-3AD203B41FA5}">
                      <a16:colId xmlns:a16="http://schemas.microsoft.com/office/drawing/2014/main" val="2850263027"/>
                    </a:ext>
                  </a:extLst>
                </a:gridCol>
                <a:gridCol w="779347">
                  <a:extLst>
                    <a:ext uri="{9D8B030D-6E8A-4147-A177-3AD203B41FA5}">
                      <a16:colId xmlns:a16="http://schemas.microsoft.com/office/drawing/2014/main" val="2179463136"/>
                    </a:ext>
                  </a:extLst>
                </a:gridCol>
                <a:gridCol w="1032633">
                  <a:extLst>
                    <a:ext uri="{9D8B030D-6E8A-4147-A177-3AD203B41FA5}">
                      <a16:colId xmlns:a16="http://schemas.microsoft.com/office/drawing/2014/main" val="1293780009"/>
                    </a:ext>
                  </a:extLst>
                </a:gridCol>
                <a:gridCol w="808680">
                  <a:extLst>
                    <a:ext uri="{9D8B030D-6E8A-4147-A177-3AD203B41FA5}">
                      <a16:colId xmlns:a16="http://schemas.microsoft.com/office/drawing/2014/main" val="3741210567"/>
                    </a:ext>
                  </a:extLst>
                </a:gridCol>
                <a:gridCol w="40266">
                  <a:extLst>
                    <a:ext uri="{9D8B030D-6E8A-4147-A177-3AD203B41FA5}">
                      <a16:colId xmlns:a16="http://schemas.microsoft.com/office/drawing/2014/main" val="1798203029"/>
                    </a:ext>
                  </a:extLst>
                </a:gridCol>
                <a:gridCol w="3812175">
                  <a:extLst>
                    <a:ext uri="{9D8B030D-6E8A-4147-A177-3AD203B41FA5}">
                      <a16:colId xmlns:a16="http://schemas.microsoft.com/office/drawing/2014/main" val="3701886294"/>
                    </a:ext>
                  </a:extLst>
                </a:gridCol>
              </a:tblGrid>
              <a:tr h="471146">
                <a:tc>
                  <a:txBody>
                    <a:bodyPr/>
                    <a:lstStyle/>
                    <a:p>
                      <a:pPr algn="ctr" fontAlgn="ctr"/>
                      <a:r>
                        <a:rPr lang="es-CL" sz="1300" b="1" i="0" u="none" strike="noStrike" dirty="0">
                          <a:solidFill>
                            <a:srgbClr val="000000"/>
                          </a:solidFill>
                          <a:effectLst/>
                          <a:latin typeface="Arial Narrow" panose="020B0606020202030204" pitchFamily="34" charset="0"/>
                        </a:rPr>
                        <a:t>Año</a:t>
                      </a:r>
                    </a:p>
                  </a:txBody>
                  <a:tcPr marL="6350" marR="6350" marT="635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s-CL" sz="1300" b="1" i="0" u="none" strike="noStrike" dirty="0">
                          <a:solidFill>
                            <a:srgbClr val="000000"/>
                          </a:solidFill>
                          <a:effectLst/>
                          <a:latin typeface="Arial Narrow" panose="020B0606020202030204" pitchFamily="34" charset="0"/>
                        </a:rPr>
                        <a:t>Causas de descarte</a:t>
                      </a:r>
                    </a:p>
                  </a:txBody>
                  <a:tcPr marL="6350" marR="6350" marT="635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s-CL" sz="1300" b="1" i="0" u="none" strike="noStrike" dirty="0">
                          <a:solidFill>
                            <a:srgbClr val="000000"/>
                          </a:solidFill>
                          <a:effectLst/>
                          <a:latin typeface="Arial Narrow" panose="020B0606020202030204" pitchFamily="34" charset="0"/>
                        </a:rPr>
                        <a:t>Frecuencia lances</a:t>
                      </a:r>
                    </a:p>
                  </a:txBody>
                  <a:tcPr marL="6350" marR="6350" marT="635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s-CL" sz="1300" b="1" i="0" u="none" strike="noStrike" dirty="0">
                          <a:solidFill>
                            <a:srgbClr val="000000"/>
                          </a:solidFill>
                          <a:effectLst/>
                          <a:latin typeface="Arial Narrow" panose="020B0606020202030204" pitchFamily="34" charset="0"/>
                        </a:rPr>
                        <a:t>Frecuencia</a:t>
                      </a:r>
                    </a:p>
                    <a:p>
                      <a:pPr algn="ctr" fontAlgn="ctr"/>
                      <a:r>
                        <a:rPr lang="es-CL" sz="1300" b="1" i="0" u="none" strike="noStrike" dirty="0">
                          <a:solidFill>
                            <a:srgbClr val="000000"/>
                          </a:solidFill>
                          <a:effectLst/>
                          <a:latin typeface="Arial Narrow" panose="020B0606020202030204" pitchFamily="34" charset="0"/>
                        </a:rPr>
                        <a:t>viajes</a:t>
                      </a:r>
                    </a:p>
                  </a:txBody>
                  <a:tcPr marL="6350" marR="6350" marT="635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s-CL" sz="1300" b="1" i="0" u="none" strike="noStrike" dirty="0">
                          <a:solidFill>
                            <a:srgbClr val="000000"/>
                          </a:solidFill>
                          <a:effectLst/>
                          <a:latin typeface="Arial Narrow" panose="020B0606020202030204" pitchFamily="34" charset="0"/>
                        </a:rPr>
                        <a:t>Descarte (t)</a:t>
                      </a:r>
                    </a:p>
                  </a:txBody>
                  <a:tcPr marL="6350" marR="6350" marT="635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endParaRPr lang="es-CL" sz="1300" b="1" i="0" u="none" strike="noStrike" dirty="0">
                        <a:solidFill>
                          <a:srgbClr val="000000"/>
                        </a:solidFill>
                        <a:effectLst/>
                        <a:latin typeface="Arial Narrow" panose="020B0606020202030204" pitchFamily="34" charset="0"/>
                      </a:endParaRPr>
                    </a:p>
                  </a:txBody>
                  <a:tcPr marL="6350" marR="6350" marT="635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ctr"/>
                      <a:r>
                        <a:rPr lang="es-CL" sz="1300" b="1" i="0" u="none" strike="noStrike" dirty="0">
                          <a:solidFill>
                            <a:srgbClr val="000000"/>
                          </a:solidFill>
                          <a:effectLst/>
                          <a:latin typeface="Arial Narrow" panose="020B0606020202030204" pitchFamily="34" charset="0"/>
                        </a:rPr>
                        <a:t>Observaciones</a:t>
                      </a:r>
                    </a:p>
                  </a:txBody>
                  <a:tcPr marL="6350" marR="6350" marT="635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10863251"/>
                  </a:ext>
                </a:extLst>
              </a:tr>
              <a:tr h="253963">
                <a:tc rowSpan="8">
                  <a:txBody>
                    <a:bodyPr/>
                    <a:lstStyle/>
                    <a:p>
                      <a:pPr algn="ctr" fontAlgn="ctr"/>
                      <a:r>
                        <a:rPr lang="es-CL" sz="1300" b="0" i="0" u="none" strike="noStrike" dirty="0">
                          <a:solidFill>
                            <a:srgbClr val="000000"/>
                          </a:solidFill>
                          <a:effectLst/>
                          <a:latin typeface="Arial Narrow" panose="020B0606020202030204" pitchFamily="34" charset="0"/>
                        </a:rPr>
                        <a:t>2017-2019</a:t>
                      </a:r>
                    </a:p>
                  </a:txBody>
                  <a:tcPr marL="6350" marR="6350" marT="6350" marB="0" anchor="ctr">
                    <a:lnL>
                      <a:noFill/>
                    </a:lnL>
                    <a:lnR>
                      <a:noFill/>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l" fontAlgn="b"/>
                      <a:r>
                        <a:rPr lang="es-CL" sz="1300" b="0" i="0" u="none" strike="noStrike" dirty="0">
                          <a:solidFill>
                            <a:srgbClr val="000000"/>
                          </a:solidFill>
                          <a:effectLst/>
                          <a:latin typeface="Arial Narrow" panose="020B0606020202030204" pitchFamily="34" charset="0"/>
                        </a:rPr>
                        <a:t>Lance con poca pesca</a:t>
                      </a: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5</a:t>
                      </a: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5</a:t>
                      </a: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6.8</a:t>
                      </a: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ctr" fontAlgn="b"/>
                      <a:endParaRPr lang="es-CL" sz="1300" b="0" i="0" u="none" strike="noStrike" dirty="0">
                        <a:solidFill>
                          <a:srgbClr val="000000"/>
                        </a:solidFill>
                        <a:effectLst/>
                        <a:latin typeface="Arial Narrow" panose="020B0606020202030204" pitchFamily="34" charset="0"/>
                      </a:endParaRP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tc>
                  <a:txBody>
                    <a:bodyPr/>
                    <a:lstStyle/>
                    <a:p>
                      <a:pPr algn="l" fontAlgn="b"/>
                      <a:r>
                        <a:rPr lang="es-CL" sz="1300" b="0" i="0" u="none" strike="noStrike" dirty="0">
                          <a:solidFill>
                            <a:srgbClr val="000000"/>
                          </a:solidFill>
                          <a:effectLst/>
                          <a:latin typeface="Arial Narrow" panose="020B0606020202030204" pitchFamily="34" charset="0"/>
                        </a:rPr>
                        <a:t>Sardina austral, merluza de cola y anchoveta</a:t>
                      </a:r>
                    </a:p>
                  </a:txBody>
                  <a:tcPr marL="6350" marR="6350" marT="6350" marB="0" anchor="ctr">
                    <a:lnL>
                      <a:noFill/>
                    </a:lnL>
                    <a:lnR>
                      <a:noFill/>
                    </a:lnR>
                    <a:lnT w="12700" cap="flat" cmpd="sng" algn="ctr">
                      <a:solidFill>
                        <a:schemeClr val="tx1"/>
                      </a:solid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900589919"/>
                  </a:ext>
                </a:extLst>
              </a:tr>
              <a:tr h="253963">
                <a:tc vMerge="1">
                  <a:txBody>
                    <a:bodyPr/>
                    <a:lstStyle/>
                    <a:p>
                      <a:pPr algn="ctr" fontAlgn="ctr"/>
                      <a:endParaRPr lang="es-CL" sz="1100" b="0" i="0" u="none" strike="noStrike" dirty="0">
                        <a:solidFill>
                          <a:srgbClr val="000000"/>
                        </a:solidFill>
                        <a:effectLst/>
                        <a:latin typeface="Arial Narrow" panose="020B0606020202030204" pitchFamily="34" charset="0"/>
                      </a:endParaRPr>
                    </a:p>
                  </a:txBody>
                  <a:tcPr marL="6350" marR="6350" marT="6350" marB="0" anchor="ctr">
                    <a:lnL>
                      <a:noFill/>
                    </a:lnL>
                    <a:lnR>
                      <a:noFill/>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l" fontAlgn="b"/>
                      <a:r>
                        <a:rPr lang="es-CL" sz="1300" b="0" i="0" u="none" strike="noStrike" dirty="0">
                          <a:solidFill>
                            <a:schemeClr val="tx1"/>
                          </a:solidFill>
                          <a:effectLst/>
                          <a:latin typeface="Arial Narrow" panose="020B0606020202030204" pitchFamily="34" charset="0"/>
                        </a:rPr>
                        <a:t>Criterios de calidad</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chemeClr val="tx1"/>
                          </a:solidFill>
                          <a:effectLst/>
                          <a:latin typeface="Arial Narrow" panose="020B0606020202030204" pitchFamily="34" charset="0"/>
                        </a:rPr>
                        <a:t>4</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chemeClr val="tx1"/>
                          </a:solidFill>
                          <a:effectLst/>
                          <a:latin typeface="Arial Narrow" panose="020B0606020202030204" pitchFamily="34" charset="0"/>
                        </a:rPr>
                        <a:t>4</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chemeClr val="tx1"/>
                          </a:solidFill>
                          <a:effectLst/>
                          <a:latin typeface="Arial Narrow" panose="020B0606020202030204" pitchFamily="34" charset="0"/>
                        </a:rPr>
                        <a:t>28</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ctr" fontAlgn="b"/>
                      <a:endParaRPr lang="es-CL" sz="1300" b="0" i="0" u="none" strike="noStrike" dirty="0">
                        <a:solidFill>
                          <a:schemeClr val="tx1"/>
                        </a:solidFill>
                        <a:effectLst/>
                        <a:latin typeface="Arial Narrow" panose="020B0606020202030204" pitchFamily="34" charset="0"/>
                      </a:endParaRP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l" fontAlgn="b"/>
                      <a:r>
                        <a:rPr lang="es-ES" sz="1300" b="0" i="0" u="none" strike="noStrike" dirty="0">
                          <a:solidFill>
                            <a:schemeClr val="tx1"/>
                          </a:solidFill>
                          <a:effectLst/>
                          <a:latin typeface="Arial Narrow" panose="020B0606020202030204" pitchFamily="34" charset="0"/>
                        </a:rPr>
                        <a:t>Sardina austral, sardina común, anchoveta, langostino de los c.</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3479397329"/>
                  </a:ext>
                </a:extLst>
              </a:tr>
              <a:tr h="253963">
                <a:tc vMerge="1">
                  <a:txBody>
                    <a:bodyPr/>
                    <a:lstStyle/>
                    <a:p>
                      <a:pPr algn="ctr" fontAlgn="ctr"/>
                      <a:endParaRPr lang="es-CL" sz="1100" b="0" i="0" u="none" strike="noStrike" dirty="0">
                        <a:solidFill>
                          <a:srgbClr val="000000"/>
                        </a:solidFill>
                        <a:effectLst/>
                        <a:latin typeface="Arial Narrow" panose="020B0606020202030204" pitchFamily="34" charset="0"/>
                      </a:endParaRPr>
                    </a:p>
                  </a:txBody>
                  <a:tcPr marL="6350" marR="6350" marT="6350" marB="0" anchor="ctr">
                    <a:lnL>
                      <a:noFill/>
                    </a:lnL>
                    <a:lnR>
                      <a:noFill/>
                    </a:lnR>
                    <a:lnT w="6350" cap="flat" cmpd="sng" algn="ctr">
                      <a:noFill/>
                      <a:prstDash val="solid"/>
                      <a:round/>
                      <a:headEnd type="none" w="med" len="med"/>
                      <a:tailEnd type="none" w="med" len="med"/>
                    </a:lnT>
                    <a:lnB w="6350" cap="flat" cmpd="sng" algn="ctr">
                      <a:no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l" fontAlgn="b"/>
                      <a:r>
                        <a:rPr lang="es-CL" sz="1300" b="0" i="0" u="none" strike="noStrike" dirty="0">
                          <a:solidFill>
                            <a:srgbClr val="000000"/>
                          </a:solidFill>
                          <a:effectLst/>
                          <a:latin typeface="Arial Narrow" panose="020B0606020202030204" pitchFamily="34" charset="0"/>
                        </a:rPr>
                        <a:t>Captura de especies no comerciales</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3</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2</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2.05</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ctr" fontAlgn="b"/>
                      <a:endParaRPr lang="es-CL" sz="1300" b="0" i="0" u="none" strike="noStrike" dirty="0">
                        <a:solidFill>
                          <a:srgbClr val="000000"/>
                        </a:solidFill>
                        <a:effectLst/>
                        <a:latin typeface="Arial Narrow" panose="020B0606020202030204" pitchFamily="34" charset="0"/>
                      </a:endParaRP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tc>
                  <a:txBody>
                    <a:bodyPr/>
                    <a:lstStyle/>
                    <a:p>
                      <a:pPr algn="l" fontAlgn="b"/>
                      <a:r>
                        <a:rPr lang="es-CL" sz="1300" b="0" i="0" u="none" strike="noStrike" dirty="0">
                          <a:solidFill>
                            <a:srgbClr val="000000"/>
                          </a:solidFill>
                          <a:effectLst/>
                          <a:latin typeface="Arial Narrow" panose="020B0606020202030204" pitchFamily="34" charset="0"/>
                        </a:rPr>
                        <a:t>Langostino de los canales</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62968555"/>
                  </a:ext>
                </a:extLst>
              </a:tr>
              <a:tr h="253963">
                <a:tc vMerge="1">
                  <a:txBody>
                    <a:bodyPr/>
                    <a:lstStyle/>
                    <a:p>
                      <a:pPr algn="ctr" fontAlgn="ctr"/>
                      <a:r>
                        <a:rPr lang="es-CL" sz="1100" b="0" i="0" u="none" strike="noStrike" dirty="0">
                          <a:solidFill>
                            <a:srgbClr val="000000"/>
                          </a:solidFill>
                          <a:effectLst/>
                          <a:latin typeface="Arial Narrow" panose="020B0606020202030204" pitchFamily="34" charset="0"/>
                        </a:rPr>
                        <a:t>2017-2019</a:t>
                      </a:r>
                    </a:p>
                  </a:txBody>
                  <a:tcPr marL="6350" marR="6350" marT="6350" marB="0" anchor="ctr">
                    <a:lnL>
                      <a:noFill/>
                    </a:lnL>
                    <a:lnR>
                      <a:noFill/>
                    </a:lnR>
                    <a:lnT w="6350" cap="flat" cmpd="sng" algn="ctr">
                      <a:no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l" fontAlgn="b"/>
                      <a:r>
                        <a:rPr lang="es-CL" sz="1300" b="0" i="0" u="none" strike="noStrike" dirty="0">
                          <a:solidFill>
                            <a:srgbClr val="000000"/>
                          </a:solidFill>
                          <a:effectLst/>
                          <a:latin typeface="Arial Narrow" panose="020B0606020202030204" pitchFamily="34" charset="0"/>
                        </a:rPr>
                        <a:t>Excede capacidad de bodega</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a:solidFill>
                            <a:srgbClr val="000000"/>
                          </a:solidFill>
                          <a:effectLst/>
                          <a:latin typeface="Arial Narrow" panose="020B0606020202030204" pitchFamily="34" charset="0"/>
                        </a:rPr>
                        <a:t>3</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2</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a:solidFill>
                            <a:srgbClr val="000000"/>
                          </a:solidFill>
                          <a:effectLst/>
                          <a:latin typeface="Arial Narrow" panose="020B0606020202030204" pitchFamily="34" charset="0"/>
                        </a:rPr>
                        <a:t>25</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a:txBody>
                    <a:bodyPr/>
                    <a:lstStyle/>
                    <a:p>
                      <a:pPr algn="ctr" fontAlgn="b"/>
                      <a:endParaRPr lang="es-CL" sz="1300" b="0" i="0" u="none" strike="noStrike">
                        <a:solidFill>
                          <a:srgbClr val="000000"/>
                        </a:solidFill>
                        <a:effectLst/>
                        <a:latin typeface="Arial Narrow" panose="020B0606020202030204" pitchFamily="34" charset="0"/>
                      </a:endParaRP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a:txBody>
                    <a:bodyPr/>
                    <a:lstStyle/>
                    <a:p>
                      <a:pPr algn="l" fontAlgn="b"/>
                      <a:r>
                        <a:rPr lang="es-CL" sz="1300" b="0" i="0" u="none" strike="noStrike" dirty="0">
                          <a:solidFill>
                            <a:srgbClr val="000000"/>
                          </a:solidFill>
                          <a:effectLst/>
                          <a:latin typeface="Arial Narrow" panose="020B0606020202030204" pitchFamily="34" charset="0"/>
                        </a:rPr>
                        <a:t>Sardina austral y sardina común</a:t>
                      </a:r>
                    </a:p>
                  </a:txBody>
                  <a:tcPr marL="6350" marR="6350" marT="6350" marB="0" anchor="ctr">
                    <a:lnL>
                      <a:noFill/>
                    </a:lnL>
                    <a:lnR>
                      <a:noFill/>
                    </a:lnR>
                    <a:lnT w="6350" cap="flat" cmpd="sng" algn="ctr">
                      <a:noFill/>
                      <a:prstDash val="solid"/>
                      <a:round/>
                      <a:headEnd type="none" w="med" len="med"/>
                      <a:tailEnd type="none" w="med" len="med"/>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2484232358"/>
                  </a:ext>
                </a:extLst>
              </a:tr>
              <a:tr h="253963">
                <a:tc vMerge="1">
                  <a:txBody>
                    <a:bodyPr/>
                    <a:lstStyle/>
                    <a:p>
                      <a:endParaRPr lang="es-CL"/>
                    </a:p>
                  </a:txBody>
                  <a:tcPr>
                    <a:lnT w="12700" cmpd="sng">
                      <a:noFill/>
                      <a:prstDash val="solid"/>
                    </a:lnT>
                  </a:tcPr>
                </a:tc>
                <a:tc>
                  <a:txBody>
                    <a:bodyPr/>
                    <a:lstStyle/>
                    <a:p>
                      <a:pPr algn="l" fontAlgn="b"/>
                      <a:r>
                        <a:rPr lang="es-CL" sz="1300" b="0" i="0" u="none" strike="noStrike" dirty="0">
                          <a:solidFill>
                            <a:srgbClr val="000000"/>
                          </a:solidFill>
                          <a:effectLst/>
                          <a:latin typeface="Arial Narrow" panose="020B0606020202030204" pitchFamily="34" charset="0"/>
                        </a:rPr>
                        <a:t>Excede limite permitido de fauna acompañante</a:t>
                      </a:r>
                    </a:p>
                  </a:txBody>
                  <a:tcPr marL="6350" marR="6350" marT="6350" marB="0" anchor="ctr">
                    <a:lnL w="12700" cmpd="sng">
                      <a:noFill/>
                      <a:prstDash val="solid"/>
                    </a:lnL>
                    <a:lnR>
                      <a:noFill/>
                    </a:lnR>
                    <a:lnT>
                      <a:noFill/>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2</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2</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61</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ctr" fontAlgn="b"/>
                      <a:endParaRPr lang="es-CL" sz="1300" b="0" i="0" u="none" strike="noStrike" dirty="0">
                        <a:solidFill>
                          <a:srgbClr val="000000"/>
                        </a:solidFill>
                        <a:effectLst/>
                        <a:latin typeface="Arial Narrow" panose="020B0606020202030204" pitchFamily="34" charset="0"/>
                      </a:endParaRP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l" fontAlgn="b"/>
                      <a:r>
                        <a:rPr lang="es-ES" sz="1300" b="0" i="0" u="none" strike="noStrike" dirty="0">
                          <a:solidFill>
                            <a:srgbClr val="000000"/>
                          </a:solidFill>
                          <a:effectLst/>
                          <a:latin typeface="Arial Narrow" panose="020B0606020202030204" pitchFamily="34" charset="0"/>
                        </a:rPr>
                        <a:t>Sardina austral, mote, langostino de los canales</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4218230571"/>
                  </a:ext>
                </a:extLst>
              </a:tr>
              <a:tr h="253963">
                <a:tc vMerge="1">
                  <a:txBody>
                    <a:bodyPr/>
                    <a:lstStyle/>
                    <a:p>
                      <a:endParaRPr lang="es-CL"/>
                    </a:p>
                  </a:txBody>
                  <a:tcPr/>
                </a:tc>
                <a:tc>
                  <a:txBody>
                    <a:bodyPr/>
                    <a:lstStyle/>
                    <a:p>
                      <a:pPr algn="l" fontAlgn="b"/>
                      <a:r>
                        <a:rPr lang="es-ES" sz="1300" b="0" i="0" u="none" strike="noStrike" dirty="0">
                          <a:solidFill>
                            <a:srgbClr val="000000"/>
                          </a:solidFill>
                          <a:effectLst/>
                          <a:latin typeface="Arial Narrow" panose="020B0606020202030204" pitchFamily="34" charset="0"/>
                        </a:rPr>
                        <a:t>Captura de ejemplares bajo talla comercial</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2</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2</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ctr" fontAlgn="b"/>
                      <a:r>
                        <a:rPr lang="es-CL" sz="1300" b="0" i="0" u="none" strike="noStrike" dirty="0">
                          <a:solidFill>
                            <a:srgbClr val="000000"/>
                          </a:solidFill>
                          <a:effectLst/>
                          <a:latin typeface="Arial Narrow" panose="020B0606020202030204" pitchFamily="34" charset="0"/>
                        </a:rPr>
                        <a:t>53</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ctr" fontAlgn="b"/>
                      <a:endParaRPr lang="es-CL" sz="1300" b="0" i="0" u="none" strike="noStrike">
                        <a:solidFill>
                          <a:srgbClr val="000000"/>
                        </a:solidFill>
                        <a:effectLst/>
                        <a:latin typeface="Arial Narrow" panose="020B0606020202030204" pitchFamily="34" charset="0"/>
                      </a:endParaRP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tc>
                  <a:txBody>
                    <a:bodyPr/>
                    <a:lstStyle/>
                    <a:p>
                      <a:pPr algn="l" fontAlgn="b"/>
                      <a:r>
                        <a:rPr lang="it-IT" sz="1300" b="0" i="0" u="none" strike="noStrike" dirty="0">
                          <a:solidFill>
                            <a:srgbClr val="000000"/>
                          </a:solidFill>
                          <a:effectLst/>
                          <a:latin typeface="Arial Narrow" panose="020B0606020202030204" pitchFamily="34" charset="0"/>
                        </a:rPr>
                        <a:t>Sardina austral, sardina comun y anchoveta</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815418851"/>
                  </a:ext>
                </a:extLst>
              </a:tr>
              <a:tr h="253963">
                <a:tc vMerge="1">
                  <a:txBody>
                    <a:bodyPr/>
                    <a:lstStyle/>
                    <a:p>
                      <a:endParaRPr lang="es-CL"/>
                    </a:p>
                  </a:txBody>
                  <a:tcPr/>
                </a:tc>
                <a:tc>
                  <a:txBody>
                    <a:bodyPr/>
                    <a:lstStyle/>
                    <a:p>
                      <a:pPr algn="l" fontAlgn="b"/>
                      <a:r>
                        <a:rPr lang="es-ES" sz="1300" b="0" i="0" u="none" strike="noStrike" dirty="0">
                          <a:solidFill>
                            <a:srgbClr val="000000"/>
                          </a:solidFill>
                          <a:effectLst/>
                          <a:latin typeface="Arial Narrow" panose="020B0606020202030204" pitchFamily="34" charset="0"/>
                        </a:rPr>
                        <a:t>Excede capacidad de operación o consideraciones de seguridad</a:t>
                      </a: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1</a:t>
                      </a: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a:solidFill>
                            <a:srgbClr val="000000"/>
                          </a:solidFill>
                          <a:effectLst/>
                          <a:latin typeface="Arial Narrow" panose="020B0606020202030204" pitchFamily="34" charset="0"/>
                        </a:rPr>
                        <a:t>1</a:t>
                      </a: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a:solidFill>
                            <a:srgbClr val="000000"/>
                          </a:solidFill>
                          <a:effectLst/>
                          <a:latin typeface="Arial Narrow" panose="020B0606020202030204" pitchFamily="34" charset="0"/>
                        </a:rPr>
                        <a:t>25</a:t>
                      </a: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p>
                      <a:pPr algn="ctr" fontAlgn="b"/>
                      <a:endParaRPr lang="es-CL" sz="1300" b="0" i="0" u="none" strike="noStrike">
                        <a:solidFill>
                          <a:srgbClr val="000000"/>
                        </a:solidFill>
                        <a:effectLst/>
                        <a:latin typeface="Arial Narrow" panose="020B0606020202030204" pitchFamily="34" charset="0"/>
                      </a:endParaRP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p>
                      <a:pPr algn="l" fontAlgn="b"/>
                      <a:r>
                        <a:rPr lang="es-CL" sz="1300" b="0" i="0" u="none" strike="noStrike" dirty="0">
                          <a:solidFill>
                            <a:srgbClr val="000000"/>
                          </a:solidFill>
                          <a:effectLst/>
                          <a:latin typeface="Arial Narrow" panose="020B0606020202030204" pitchFamily="34" charset="0"/>
                        </a:rPr>
                        <a:t>Sardina común</a:t>
                      </a:r>
                    </a:p>
                  </a:txBody>
                  <a:tcPr marL="6350" marR="6350" marT="6350" marB="0" anchor="ctr">
                    <a:lnL>
                      <a:noFill/>
                    </a:lnL>
                    <a:lnR>
                      <a:noFill/>
                    </a:lnR>
                    <a:lnT>
                      <a:noFill/>
                    </a:lnT>
                    <a:lnB>
                      <a:noFill/>
                    </a:lnB>
                    <a:lnTlToBr w="12700" cmpd="sng">
                      <a:noFill/>
                      <a:prstDash val="solid"/>
                    </a:lnTlToBr>
                    <a:lnBlToTr w="12700" cmpd="sng">
                      <a:noFill/>
                      <a:prstDash val="solid"/>
                    </a:lnBlToTr>
                    <a:solidFill>
                      <a:schemeClr val="bg1"/>
                    </a:solidFill>
                  </a:tcPr>
                </a:tc>
                <a:extLst>
                  <a:ext uri="{0D108BD9-81ED-4DB2-BD59-A6C34878D82A}">
                    <a16:rowId xmlns:a16="http://schemas.microsoft.com/office/drawing/2014/main" val="1564583156"/>
                  </a:ext>
                </a:extLst>
              </a:tr>
              <a:tr h="253963">
                <a:tc vMerge="1">
                  <a:txBody>
                    <a:bodyPr/>
                    <a:lstStyle/>
                    <a:p>
                      <a:endParaRPr lang="es-CL"/>
                    </a:p>
                  </a:txBody>
                  <a:tcPr/>
                </a:tc>
                <a:tc>
                  <a:txBody>
                    <a:bodyPr/>
                    <a:lstStyle/>
                    <a:p>
                      <a:pPr algn="l" fontAlgn="b"/>
                      <a:r>
                        <a:rPr lang="es-CL" sz="1300" b="0" i="0" u="none" strike="noStrike" dirty="0">
                          <a:solidFill>
                            <a:srgbClr val="000000"/>
                          </a:solidFill>
                          <a:effectLst/>
                          <a:latin typeface="Arial Narrow" panose="020B0606020202030204" pitchFamily="34" charset="0"/>
                        </a:rPr>
                        <a:t>Total</a:t>
                      </a:r>
                    </a:p>
                  </a:txBody>
                  <a:tcPr marL="6350" marR="6350" marT="6350" marB="0" anchor="ctr">
                    <a:lnL w="12700" cmpd="sng">
                      <a:noFill/>
                      <a:prstDash val="solid"/>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20</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18</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200.9</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endParaRPr lang="es-CL" sz="1300" b="0" i="0" u="none" strike="noStrike" dirty="0">
                        <a:solidFill>
                          <a:srgbClr val="000000"/>
                        </a:solidFill>
                        <a:effectLst/>
                        <a:latin typeface="Arial Narrow" panose="020B0606020202030204" pitchFamily="34" charset="0"/>
                      </a:endParaRP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a:t>
                      </a:r>
                    </a:p>
                  </a:txBody>
                  <a:tcPr marL="6350" marR="6350" marT="6350" marB="0" anchor="ctr">
                    <a:lnL>
                      <a:noFill/>
                    </a:lnL>
                    <a:lnR>
                      <a:noFill/>
                    </a:lnR>
                    <a:lnT>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2107057628"/>
                  </a:ext>
                </a:extLst>
              </a:tr>
              <a:tr h="253963">
                <a:tc gridSpan="2">
                  <a:txBody>
                    <a:bodyPr/>
                    <a:lstStyle/>
                    <a:p>
                      <a:pPr algn="l" fontAlgn="b"/>
                      <a:r>
                        <a:rPr lang="es-ES" sz="1300" b="0" i="0" u="none" strike="noStrike" dirty="0">
                          <a:solidFill>
                            <a:srgbClr val="000000"/>
                          </a:solidFill>
                          <a:effectLst/>
                          <a:latin typeface="Arial Narrow" panose="020B0606020202030204" pitchFamily="34" charset="0"/>
                        </a:rPr>
                        <a:t>Viajes totales con captura y datos de causas de descarte: 55</a:t>
                      </a:r>
                    </a:p>
                  </a:txBody>
                  <a:tcPr marL="6350" marR="6350" marT="6350"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hMerge="1">
                  <a:txBody>
                    <a:bodyPr/>
                    <a:lstStyle/>
                    <a:p>
                      <a:endParaRPr lang="es-CL"/>
                    </a:p>
                  </a:txBody>
                  <a:tcPr/>
                </a:tc>
                <a:tc>
                  <a:txBody>
                    <a:bodyPr/>
                    <a:lstStyle/>
                    <a:p>
                      <a:pPr algn="ctr" fontAlgn="b"/>
                      <a:r>
                        <a:rPr lang="es-CL" sz="1300" b="0" i="0" u="none" strike="noStrike">
                          <a:solidFill>
                            <a:srgbClr val="000000"/>
                          </a:solidFill>
                          <a:effectLst/>
                          <a:latin typeface="Arial Narrow" panose="020B0606020202030204" pitchFamily="34" charset="0"/>
                        </a:rPr>
                        <a:t> </a:t>
                      </a:r>
                    </a:p>
                  </a:txBody>
                  <a:tcPr marL="6350" marR="6350" marT="6350"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 </a:t>
                      </a:r>
                    </a:p>
                  </a:txBody>
                  <a:tcPr marL="6350" marR="6350" marT="6350"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 </a:t>
                      </a:r>
                    </a:p>
                  </a:txBody>
                  <a:tcPr marL="6350" marR="6350" marT="6350"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a:txBody>
                    <a:bodyPr/>
                    <a:lstStyle/>
                    <a:p>
                      <a:pPr algn="ctr" fontAlgn="b"/>
                      <a:endParaRPr lang="es-CL" sz="1300" b="0" i="0" u="none" strike="noStrike" dirty="0">
                        <a:solidFill>
                          <a:srgbClr val="000000"/>
                        </a:solidFill>
                        <a:effectLst/>
                        <a:latin typeface="Arial Narrow" panose="020B0606020202030204" pitchFamily="34" charset="0"/>
                      </a:endParaRPr>
                    </a:p>
                  </a:txBody>
                  <a:tcPr marL="6350" marR="6350" marT="6350"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 </a:t>
                      </a:r>
                    </a:p>
                  </a:txBody>
                  <a:tcPr marL="6350" marR="6350" marT="6350" marB="0" anchor="ctr">
                    <a:lnL>
                      <a:noFill/>
                    </a:lnL>
                    <a:lnR>
                      <a:noFill/>
                    </a:lnR>
                    <a:lnT w="12700" cap="flat" cmpd="sng" algn="ctr">
                      <a:solidFill>
                        <a:schemeClr val="tx1"/>
                      </a:solidFill>
                      <a:prstDash val="solid"/>
                      <a:round/>
                      <a:headEnd type="none" w="med" len="med"/>
                      <a:tailEnd type="none" w="med" len="med"/>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1621798979"/>
                  </a:ext>
                </a:extLst>
              </a:tr>
              <a:tr h="184731">
                <a:tc gridSpan="2">
                  <a:txBody>
                    <a:bodyPr/>
                    <a:lstStyle/>
                    <a:p>
                      <a:pPr algn="l" fontAlgn="b"/>
                      <a:r>
                        <a:rPr lang="es-CL" sz="1300" b="0" i="0" u="none" strike="noStrike" dirty="0">
                          <a:solidFill>
                            <a:srgbClr val="000000"/>
                          </a:solidFill>
                          <a:effectLst/>
                          <a:latin typeface="Arial Narrow" panose="020B0606020202030204" pitchFamily="34" charset="0"/>
                        </a:rPr>
                        <a:t>Lances totales con captura: 138</a:t>
                      </a: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hMerge="1">
                  <a:txBody>
                    <a:bodyPr/>
                    <a:lstStyle/>
                    <a:p>
                      <a:endParaRPr lang="es-CL"/>
                    </a:p>
                  </a:txBody>
                  <a:tcPr/>
                </a:tc>
                <a:tc>
                  <a:txBody>
                    <a:bodyPr/>
                    <a:lstStyle/>
                    <a:p>
                      <a:pPr algn="ctr" fontAlgn="b"/>
                      <a:r>
                        <a:rPr lang="es-CL" sz="1300" b="0" i="0" u="none" strike="noStrike">
                          <a:solidFill>
                            <a:srgbClr val="000000"/>
                          </a:solidFill>
                          <a:effectLst/>
                          <a:latin typeface="Arial Narrow" panose="020B0606020202030204" pitchFamily="34" charset="0"/>
                        </a:rPr>
                        <a:t> </a:t>
                      </a: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p>
                      <a:pPr algn="ctr" fontAlgn="b"/>
                      <a:endParaRPr lang="es-CL" sz="1300" b="0" i="0" u="none" strike="noStrike" dirty="0">
                        <a:solidFill>
                          <a:srgbClr val="000000"/>
                        </a:solidFill>
                        <a:effectLst/>
                        <a:latin typeface="Arial Narrow" panose="020B0606020202030204" pitchFamily="34" charset="0"/>
                      </a:endParaRP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a:solidFill>
                            <a:srgbClr val="000000"/>
                          </a:solidFill>
                          <a:effectLst/>
                          <a:latin typeface="Arial Narrow" panose="020B0606020202030204" pitchFamily="34" charset="0"/>
                        </a:rPr>
                        <a:t> </a:t>
                      </a: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a:solidFill>
                            <a:srgbClr val="000000"/>
                          </a:solidFill>
                          <a:effectLst/>
                          <a:latin typeface="Arial Narrow" panose="020B0606020202030204" pitchFamily="34" charset="0"/>
                        </a:rPr>
                        <a:t> </a:t>
                      </a: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tc>
                  <a:txBody>
                    <a:bodyPr/>
                    <a:lstStyle/>
                    <a:p>
                      <a:pPr algn="ctr" fontAlgn="b"/>
                      <a:r>
                        <a:rPr lang="es-CL" sz="1300" b="0" i="0" u="none" strike="noStrike" dirty="0">
                          <a:solidFill>
                            <a:srgbClr val="000000"/>
                          </a:solidFill>
                          <a:effectLst/>
                          <a:latin typeface="Arial Narrow" panose="020B0606020202030204" pitchFamily="34" charset="0"/>
                        </a:rPr>
                        <a:t> </a:t>
                      </a:r>
                    </a:p>
                  </a:txBody>
                  <a:tcPr marL="6350" marR="6350" marT="6350" marB="0" anchor="ctr">
                    <a:lnL>
                      <a:noFill/>
                    </a:lnL>
                    <a:lnR>
                      <a:noFill/>
                    </a:lnR>
                    <a:lnT>
                      <a:noFill/>
                    </a:lnT>
                    <a:lnB>
                      <a:noFill/>
                    </a:lnB>
                    <a:lnTlToBr w="12700" cmpd="sng">
                      <a:noFill/>
                      <a:prstDash val="solid"/>
                    </a:lnTlToBr>
                    <a:lnBlToTr w="12700" cmpd="sng">
                      <a:noFill/>
                      <a:prstDash val="solid"/>
                    </a:lnBlToTr>
                    <a:solidFill>
                      <a:srgbClr val="FFFFFF"/>
                    </a:solidFill>
                  </a:tcPr>
                </a:tc>
                <a:extLst>
                  <a:ext uri="{0D108BD9-81ED-4DB2-BD59-A6C34878D82A}">
                    <a16:rowId xmlns:a16="http://schemas.microsoft.com/office/drawing/2014/main" val="3800239925"/>
                  </a:ext>
                </a:extLst>
              </a:tr>
            </a:tbl>
          </a:graphicData>
        </a:graphic>
      </p:graphicFrame>
      <p:sp>
        <p:nvSpPr>
          <p:cNvPr id="6" name="CuadroTexto 5">
            <a:extLst>
              <a:ext uri="{FF2B5EF4-FFF2-40B4-BE49-F238E27FC236}">
                <a16:creationId xmlns:a16="http://schemas.microsoft.com/office/drawing/2014/main" id="{D46E99B1-BB5A-4E89-ACEC-57724EA1D16D}"/>
              </a:ext>
            </a:extLst>
          </p:cNvPr>
          <p:cNvSpPr txBox="1"/>
          <p:nvPr/>
        </p:nvSpPr>
        <p:spPr>
          <a:xfrm>
            <a:off x="641154" y="848671"/>
            <a:ext cx="4397570" cy="307777"/>
          </a:xfrm>
          <a:prstGeom prst="rect">
            <a:avLst/>
          </a:prstGeom>
          <a:noFill/>
        </p:spPr>
        <p:txBody>
          <a:bodyPr wrap="square" rtlCol="0">
            <a:spAutoFit/>
          </a:bodyPr>
          <a:lstStyle/>
          <a:p>
            <a:r>
              <a:rPr lang="es-CL" sz="1400" b="1" dirty="0">
                <a:latin typeface="Arial Narrow" panose="020B0606020202030204" pitchFamily="34" charset="0"/>
              </a:rPr>
              <a:t>Tabla 5. Causas de descarte agrupadas  para 2017-2019</a:t>
            </a:r>
          </a:p>
        </p:txBody>
      </p:sp>
      <p:sp>
        <p:nvSpPr>
          <p:cNvPr id="7" name="Rectángulo 6">
            <a:extLst>
              <a:ext uri="{FF2B5EF4-FFF2-40B4-BE49-F238E27FC236}">
                <a16:creationId xmlns:a16="http://schemas.microsoft.com/office/drawing/2014/main" id="{D1A76826-F775-46F5-AE0A-CEBB495D7F1F}"/>
              </a:ext>
            </a:extLst>
          </p:cNvPr>
          <p:cNvSpPr/>
          <p:nvPr/>
        </p:nvSpPr>
        <p:spPr>
          <a:xfrm>
            <a:off x="324558" y="4949269"/>
            <a:ext cx="11033932" cy="1118255"/>
          </a:xfrm>
          <a:prstGeom prst="rect">
            <a:avLst/>
          </a:prstGeom>
          <a:solidFill>
            <a:schemeClr val="bg1"/>
          </a:solidFill>
        </p:spPr>
        <p:txBody>
          <a:bodyPr wrap="square">
            <a:spAutoFit/>
          </a:bodyPr>
          <a:lstStyle/>
          <a:p>
            <a:pPr algn="just">
              <a:spcAft>
                <a:spcPts val="800"/>
              </a:spcAft>
              <a:tabLst>
                <a:tab pos="268288" algn="l"/>
                <a:tab pos="447675" algn="l"/>
              </a:tabLst>
            </a:pPr>
            <a:r>
              <a:rPr lang="es-CL" sz="1500" b="1" dirty="0">
                <a:solidFill>
                  <a:srgbClr val="000000"/>
                </a:solidFill>
                <a:latin typeface="Arial Narrow" panose="020B0606020202030204" pitchFamily="34" charset="0"/>
                <a:ea typeface="Calibri" panose="020F0502020204030204" pitchFamily="34" charset="0"/>
                <a:cs typeface="Arial" panose="020B0604020202020204" pitchFamily="34" charset="0"/>
              </a:rPr>
              <a:t>	Consideraciones:</a:t>
            </a:r>
          </a:p>
          <a:p>
            <a:pPr marL="285750" indent="-285750" algn="just">
              <a:spcAft>
                <a:spcPts val="300"/>
              </a:spcAft>
              <a:buFont typeface="Arial" panose="020B0604020202020204" pitchFamily="34" charset="0"/>
              <a:buChar char="•"/>
            </a:pPr>
            <a:r>
              <a:rPr lang="es-CL" sz="1500" dirty="0">
                <a:latin typeface="Arial Narrow" panose="020B0606020202030204" pitchFamily="34" charset="0"/>
                <a:ea typeface="Calibri" panose="020F0502020204030204" pitchFamily="34" charset="0"/>
                <a:cs typeface="Arial" panose="020B0604020202020204" pitchFamily="34" charset="0"/>
              </a:rPr>
              <a:t>Causas </a:t>
            </a:r>
            <a:r>
              <a:rPr lang="es-CL" sz="1500" i="1" dirty="0">
                <a:latin typeface="Arial Narrow" panose="020B0606020202030204" pitchFamily="34" charset="0"/>
                <a:ea typeface="Calibri" panose="020F0502020204030204" pitchFamily="34" charset="0"/>
                <a:cs typeface="Arial" panose="020B0604020202020204" pitchFamily="34" charset="0"/>
              </a:rPr>
              <a:t>Lance con poca pesca </a:t>
            </a:r>
            <a:r>
              <a:rPr lang="es-CL" sz="1500" dirty="0">
                <a:latin typeface="Arial Narrow" panose="020B0606020202030204" pitchFamily="34" charset="0"/>
                <a:ea typeface="Calibri" panose="020F0502020204030204" pitchFamily="34" charset="0"/>
                <a:cs typeface="Arial" panose="020B0604020202020204" pitchFamily="34" charset="0"/>
              </a:rPr>
              <a:t>y </a:t>
            </a:r>
            <a:r>
              <a:rPr lang="es-CL" sz="1500" i="1" dirty="0">
                <a:latin typeface="Arial Narrow" panose="020B0606020202030204" pitchFamily="34" charset="0"/>
                <a:ea typeface="Calibri" panose="020F0502020204030204" pitchFamily="34" charset="0"/>
                <a:cs typeface="Arial" panose="020B0604020202020204" pitchFamily="34" charset="0"/>
              </a:rPr>
              <a:t>Criterios de calidad </a:t>
            </a:r>
            <a:r>
              <a:rPr lang="es-CL" sz="1500" dirty="0">
                <a:latin typeface="Arial Narrow" panose="020B0606020202030204" pitchFamily="34" charset="0"/>
                <a:ea typeface="Calibri" panose="020F0502020204030204" pitchFamily="34" charset="0"/>
                <a:cs typeface="Arial" panose="020B0604020202020204" pitchFamily="34" charset="0"/>
              </a:rPr>
              <a:t>están asociadas, ya que operando en zonas de pesca alejadas, el patrón no puede volver al puerto de desembarque con baja captura (&lt;5 t) por el costo de petróleo entre otros. A su vez esto implica que si sigue pescando en zonas alejadas, la pesca de los primeros lance pierde calidad. </a:t>
            </a:r>
          </a:p>
        </p:txBody>
      </p:sp>
    </p:spTree>
    <p:extLst>
      <p:ext uri="{BB962C8B-B14F-4D97-AF65-F5344CB8AC3E}">
        <p14:creationId xmlns:p14="http://schemas.microsoft.com/office/powerpoint/2010/main" val="365975660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4796</TotalTime>
  <Words>3495</Words>
  <Application>Microsoft Office PowerPoint</Application>
  <PresentationFormat>Panorámica</PresentationFormat>
  <Paragraphs>772</Paragraphs>
  <Slides>14</Slides>
  <Notes>7</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14</vt:i4>
      </vt:variant>
    </vt:vector>
  </HeadingPairs>
  <TitlesOfParts>
    <vt:vector size="22" baseType="lpstr">
      <vt:lpstr>Arial</vt:lpstr>
      <vt:lpstr>Arial Narrow</vt:lpstr>
      <vt:lpstr>Calibri</vt:lpstr>
      <vt:lpstr>Calibri Light</vt:lpstr>
      <vt:lpstr>DINPro-Light</vt:lpstr>
      <vt:lpstr>Times New Roman</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Benjamin Suarez</dc:creator>
  <cp:lastModifiedBy>Rodrigo Vega</cp:lastModifiedBy>
  <cp:revision>336</cp:revision>
  <cp:lastPrinted>2021-05-07T13:02:25Z</cp:lastPrinted>
  <dcterms:created xsi:type="dcterms:W3CDTF">2021-03-08T20:34:36Z</dcterms:created>
  <dcterms:modified xsi:type="dcterms:W3CDTF">2021-05-07T18:16:08Z</dcterms:modified>
</cp:coreProperties>
</file>

<file path=docProps/thumbnail.jpeg>
</file>